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5" r:id="rId3"/>
    <p:sldId id="258" r:id="rId4"/>
    <p:sldId id="257" r:id="rId5"/>
    <p:sldId id="259" r:id="rId6"/>
    <p:sldId id="279" r:id="rId7"/>
    <p:sldId id="276" r:id="rId8"/>
    <p:sldId id="260" r:id="rId9"/>
    <p:sldId id="272" r:id="rId10"/>
    <p:sldId id="270" r:id="rId11"/>
    <p:sldId id="271" r:id="rId12"/>
    <p:sldId id="265" r:id="rId13"/>
    <p:sldId id="274" r:id="rId14"/>
    <p:sldId id="281" r:id="rId15"/>
    <p:sldId id="282" r:id="rId16"/>
    <p:sldId id="269" r:id="rId17"/>
    <p:sldId id="278" r:id="rId18"/>
    <p:sldId id="266" r:id="rId19"/>
    <p:sldId id="267" r:id="rId20"/>
    <p:sldId id="277" r:id="rId21"/>
    <p:sldId id="263" r:id="rId22"/>
    <p:sldId id="262" r:id="rId23"/>
    <p:sldId id="261" r:id="rId24"/>
    <p:sldId id="273" r:id="rId25"/>
    <p:sldId id="28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4" d="100"/>
          <a:sy n="84" d="100"/>
        </p:scale>
        <p:origin x="658"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gif>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19.gif>
</file>

<file path=ppt/media/image2.png>
</file>

<file path=ppt/media/image20.gif>
</file>

<file path=ppt/media/image21.gif>
</file>

<file path=ppt/media/image22.gif>
</file>

<file path=ppt/media/image23.jpeg>
</file>

<file path=ppt/media/image24.png>
</file>

<file path=ppt/media/image25.png>
</file>

<file path=ppt/media/image26.png>
</file>

<file path=ppt/media/image3.png>
</file>

<file path=ppt/media/image4.jpeg>
</file>

<file path=ppt/media/image5.png>
</file>

<file path=ppt/media/image6.png>
</file>

<file path=ppt/media/image7.jpeg>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8194C-D3D6-BF60-0A4D-7A4D41B59B6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3EBE81-B889-A124-0EB8-F540092B3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7087CB-77B7-E8FE-6B1E-4DB6B87D2072}"/>
              </a:ext>
            </a:extLst>
          </p:cNvPr>
          <p:cNvSpPr>
            <a:spLocks noGrp="1"/>
          </p:cNvSpPr>
          <p:nvPr>
            <p:ph type="dt" sz="half" idx="10"/>
          </p:nvPr>
        </p:nvSpPr>
        <p:spPr/>
        <p:txBody>
          <a:bodyPr/>
          <a:lstStyle/>
          <a:p>
            <a:fld id="{4347131C-0597-4C9C-9BDB-77824E4EBBE3}" type="datetimeFigureOut">
              <a:rPr lang="en-US" smtClean="0"/>
              <a:t>10/6/2024</a:t>
            </a:fld>
            <a:endParaRPr lang="en-US"/>
          </a:p>
        </p:txBody>
      </p:sp>
      <p:sp>
        <p:nvSpPr>
          <p:cNvPr id="5" name="Footer Placeholder 4">
            <a:extLst>
              <a:ext uri="{FF2B5EF4-FFF2-40B4-BE49-F238E27FC236}">
                <a16:creationId xmlns:a16="http://schemas.microsoft.com/office/drawing/2014/main" id="{E096AFE2-2254-7B79-3C5B-E1D8A17D2E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45158-B8B2-8403-BB8D-2331D27A7FBD}"/>
              </a:ext>
            </a:extLst>
          </p:cNvPr>
          <p:cNvSpPr>
            <a:spLocks noGrp="1"/>
          </p:cNvSpPr>
          <p:nvPr>
            <p:ph type="sldNum" sz="quarter" idx="12"/>
          </p:nvPr>
        </p:nvSpPr>
        <p:spPr/>
        <p:txBody>
          <a:bodyPr/>
          <a:lstStyle/>
          <a:p>
            <a:fld id="{AD84E12D-B89D-4AE1-859E-F555D8698123}" type="slidenum">
              <a:rPr lang="en-US" smtClean="0"/>
              <a:t>‹#›</a:t>
            </a:fld>
            <a:endParaRPr lang="en-US"/>
          </a:p>
        </p:txBody>
      </p:sp>
    </p:spTree>
    <p:extLst>
      <p:ext uri="{BB962C8B-B14F-4D97-AF65-F5344CB8AC3E}">
        <p14:creationId xmlns:p14="http://schemas.microsoft.com/office/powerpoint/2010/main" val="7726317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E603F-2A94-48B9-3571-83F42D2337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B979BF-9CB9-406C-C1B9-CFECC02C9A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00EB7E-AF9F-100D-BEE8-4A9406B574AC}"/>
              </a:ext>
            </a:extLst>
          </p:cNvPr>
          <p:cNvSpPr>
            <a:spLocks noGrp="1"/>
          </p:cNvSpPr>
          <p:nvPr>
            <p:ph type="dt" sz="half" idx="10"/>
          </p:nvPr>
        </p:nvSpPr>
        <p:spPr/>
        <p:txBody>
          <a:bodyPr/>
          <a:lstStyle/>
          <a:p>
            <a:fld id="{4347131C-0597-4C9C-9BDB-77824E4EBBE3}" type="datetimeFigureOut">
              <a:rPr lang="en-US" smtClean="0"/>
              <a:t>10/6/2024</a:t>
            </a:fld>
            <a:endParaRPr lang="en-US"/>
          </a:p>
        </p:txBody>
      </p:sp>
      <p:sp>
        <p:nvSpPr>
          <p:cNvPr id="5" name="Footer Placeholder 4">
            <a:extLst>
              <a:ext uri="{FF2B5EF4-FFF2-40B4-BE49-F238E27FC236}">
                <a16:creationId xmlns:a16="http://schemas.microsoft.com/office/drawing/2014/main" id="{2E9F1684-3770-5428-EB73-17C725F594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41031B-2ABD-DF26-D4FC-745B4B287FBB}"/>
              </a:ext>
            </a:extLst>
          </p:cNvPr>
          <p:cNvSpPr>
            <a:spLocks noGrp="1"/>
          </p:cNvSpPr>
          <p:nvPr>
            <p:ph type="sldNum" sz="quarter" idx="12"/>
          </p:nvPr>
        </p:nvSpPr>
        <p:spPr/>
        <p:txBody>
          <a:bodyPr/>
          <a:lstStyle/>
          <a:p>
            <a:fld id="{AD84E12D-B89D-4AE1-859E-F555D8698123}" type="slidenum">
              <a:rPr lang="en-US" smtClean="0"/>
              <a:t>‹#›</a:t>
            </a:fld>
            <a:endParaRPr lang="en-US"/>
          </a:p>
        </p:txBody>
      </p:sp>
    </p:spTree>
    <p:extLst>
      <p:ext uri="{BB962C8B-B14F-4D97-AF65-F5344CB8AC3E}">
        <p14:creationId xmlns:p14="http://schemas.microsoft.com/office/powerpoint/2010/main" val="3864561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B1E2E8-AFA0-022D-2F28-CCC672D6C0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379E951-D74F-FC35-CAF2-3E9B5DDEAEB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677773-4BB5-0E7A-14C2-EEA412D69174}"/>
              </a:ext>
            </a:extLst>
          </p:cNvPr>
          <p:cNvSpPr>
            <a:spLocks noGrp="1"/>
          </p:cNvSpPr>
          <p:nvPr>
            <p:ph type="dt" sz="half" idx="10"/>
          </p:nvPr>
        </p:nvSpPr>
        <p:spPr/>
        <p:txBody>
          <a:bodyPr/>
          <a:lstStyle/>
          <a:p>
            <a:fld id="{4347131C-0597-4C9C-9BDB-77824E4EBBE3}" type="datetimeFigureOut">
              <a:rPr lang="en-US" smtClean="0"/>
              <a:t>10/6/2024</a:t>
            </a:fld>
            <a:endParaRPr lang="en-US"/>
          </a:p>
        </p:txBody>
      </p:sp>
      <p:sp>
        <p:nvSpPr>
          <p:cNvPr id="5" name="Footer Placeholder 4">
            <a:extLst>
              <a:ext uri="{FF2B5EF4-FFF2-40B4-BE49-F238E27FC236}">
                <a16:creationId xmlns:a16="http://schemas.microsoft.com/office/drawing/2014/main" id="{FB781A09-7B2A-F4EE-66F5-6A27A05357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909849-0F73-51BE-5E64-A01D7EAB7A35}"/>
              </a:ext>
            </a:extLst>
          </p:cNvPr>
          <p:cNvSpPr>
            <a:spLocks noGrp="1"/>
          </p:cNvSpPr>
          <p:nvPr>
            <p:ph type="sldNum" sz="quarter" idx="12"/>
          </p:nvPr>
        </p:nvSpPr>
        <p:spPr/>
        <p:txBody>
          <a:bodyPr/>
          <a:lstStyle/>
          <a:p>
            <a:fld id="{AD84E12D-B89D-4AE1-859E-F555D8698123}" type="slidenum">
              <a:rPr lang="en-US" smtClean="0"/>
              <a:t>‹#›</a:t>
            </a:fld>
            <a:endParaRPr lang="en-US"/>
          </a:p>
        </p:txBody>
      </p:sp>
    </p:spTree>
    <p:extLst>
      <p:ext uri="{BB962C8B-B14F-4D97-AF65-F5344CB8AC3E}">
        <p14:creationId xmlns:p14="http://schemas.microsoft.com/office/powerpoint/2010/main" val="312570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6EA42-0CD3-2C79-3707-FD9E40E47C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D4A8F5-6C00-3675-0C3E-5EADCEF0000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705074-0417-79C3-9E54-8DECEFDEA347}"/>
              </a:ext>
            </a:extLst>
          </p:cNvPr>
          <p:cNvSpPr>
            <a:spLocks noGrp="1"/>
          </p:cNvSpPr>
          <p:nvPr>
            <p:ph type="dt" sz="half" idx="10"/>
          </p:nvPr>
        </p:nvSpPr>
        <p:spPr/>
        <p:txBody>
          <a:bodyPr/>
          <a:lstStyle/>
          <a:p>
            <a:fld id="{4347131C-0597-4C9C-9BDB-77824E4EBBE3}" type="datetimeFigureOut">
              <a:rPr lang="en-US" smtClean="0"/>
              <a:t>10/6/2024</a:t>
            </a:fld>
            <a:endParaRPr lang="en-US"/>
          </a:p>
        </p:txBody>
      </p:sp>
      <p:sp>
        <p:nvSpPr>
          <p:cNvPr id="5" name="Footer Placeholder 4">
            <a:extLst>
              <a:ext uri="{FF2B5EF4-FFF2-40B4-BE49-F238E27FC236}">
                <a16:creationId xmlns:a16="http://schemas.microsoft.com/office/drawing/2014/main" id="{FA2E9F29-3BF5-4AA7-9822-A0B64AF687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FD788E-C5D8-AD0E-5D39-1145ADC475E4}"/>
              </a:ext>
            </a:extLst>
          </p:cNvPr>
          <p:cNvSpPr>
            <a:spLocks noGrp="1"/>
          </p:cNvSpPr>
          <p:nvPr>
            <p:ph type="sldNum" sz="quarter" idx="12"/>
          </p:nvPr>
        </p:nvSpPr>
        <p:spPr/>
        <p:txBody>
          <a:bodyPr/>
          <a:lstStyle/>
          <a:p>
            <a:fld id="{AD84E12D-B89D-4AE1-859E-F555D8698123}" type="slidenum">
              <a:rPr lang="en-US" smtClean="0"/>
              <a:t>‹#›</a:t>
            </a:fld>
            <a:endParaRPr lang="en-US"/>
          </a:p>
        </p:txBody>
      </p:sp>
    </p:spTree>
    <p:extLst>
      <p:ext uri="{BB962C8B-B14F-4D97-AF65-F5344CB8AC3E}">
        <p14:creationId xmlns:p14="http://schemas.microsoft.com/office/powerpoint/2010/main" val="2818114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68301-58F4-EBC6-5670-45E9039D03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B5B67BA-3CD5-AC20-940A-8A352E12948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E0506C-B5C6-3685-B09F-A8EC4D00436E}"/>
              </a:ext>
            </a:extLst>
          </p:cNvPr>
          <p:cNvSpPr>
            <a:spLocks noGrp="1"/>
          </p:cNvSpPr>
          <p:nvPr>
            <p:ph type="dt" sz="half" idx="10"/>
          </p:nvPr>
        </p:nvSpPr>
        <p:spPr/>
        <p:txBody>
          <a:bodyPr/>
          <a:lstStyle/>
          <a:p>
            <a:fld id="{4347131C-0597-4C9C-9BDB-77824E4EBBE3}" type="datetimeFigureOut">
              <a:rPr lang="en-US" smtClean="0"/>
              <a:t>10/6/2024</a:t>
            </a:fld>
            <a:endParaRPr lang="en-US"/>
          </a:p>
        </p:txBody>
      </p:sp>
      <p:sp>
        <p:nvSpPr>
          <p:cNvPr id="5" name="Footer Placeholder 4">
            <a:extLst>
              <a:ext uri="{FF2B5EF4-FFF2-40B4-BE49-F238E27FC236}">
                <a16:creationId xmlns:a16="http://schemas.microsoft.com/office/drawing/2014/main" id="{05D9ED3F-C0D2-CD3A-3D21-B66D42F2EC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EDB16C-6C83-090F-2F11-60003ABA48F6}"/>
              </a:ext>
            </a:extLst>
          </p:cNvPr>
          <p:cNvSpPr>
            <a:spLocks noGrp="1"/>
          </p:cNvSpPr>
          <p:nvPr>
            <p:ph type="sldNum" sz="quarter" idx="12"/>
          </p:nvPr>
        </p:nvSpPr>
        <p:spPr/>
        <p:txBody>
          <a:bodyPr/>
          <a:lstStyle/>
          <a:p>
            <a:fld id="{AD84E12D-B89D-4AE1-859E-F555D8698123}" type="slidenum">
              <a:rPr lang="en-US" smtClean="0"/>
              <a:t>‹#›</a:t>
            </a:fld>
            <a:endParaRPr lang="en-US"/>
          </a:p>
        </p:txBody>
      </p:sp>
    </p:spTree>
    <p:extLst>
      <p:ext uri="{BB962C8B-B14F-4D97-AF65-F5344CB8AC3E}">
        <p14:creationId xmlns:p14="http://schemas.microsoft.com/office/powerpoint/2010/main" val="1003480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56583-4A98-2A49-F7A4-2ED8DCF358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E1F075-A3C4-C596-A8E6-0F0530D8E6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EC670B-2881-7A2B-66CC-E181EE7F85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2BA6815-1A83-6633-5609-DD4BFA0E6357}"/>
              </a:ext>
            </a:extLst>
          </p:cNvPr>
          <p:cNvSpPr>
            <a:spLocks noGrp="1"/>
          </p:cNvSpPr>
          <p:nvPr>
            <p:ph type="dt" sz="half" idx="10"/>
          </p:nvPr>
        </p:nvSpPr>
        <p:spPr/>
        <p:txBody>
          <a:bodyPr/>
          <a:lstStyle/>
          <a:p>
            <a:fld id="{4347131C-0597-4C9C-9BDB-77824E4EBBE3}" type="datetimeFigureOut">
              <a:rPr lang="en-US" smtClean="0"/>
              <a:t>10/6/2024</a:t>
            </a:fld>
            <a:endParaRPr lang="en-US"/>
          </a:p>
        </p:txBody>
      </p:sp>
      <p:sp>
        <p:nvSpPr>
          <p:cNvPr id="6" name="Footer Placeholder 5">
            <a:extLst>
              <a:ext uri="{FF2B5EF4-FFF2-40B4-BE49-F238E27FC236}">
                <a16:creationId xmlns:a16="http://schemas.microsoft.com/office/drawing/2014/main" id="{F8582353-0C63-8F09-5D3A-611AB30E02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49F878-7BDC-D247-AB5B-2E4E05557A16}"/>
              </a:ext>
            </a:extLst>
          </p:cNvPr>
          <p:cNvSpPr>
            <a:spLocks noGrp="1"/>
          </p:cNvSpPr>
          <p:nvPr>
            <p:ph type="sldNum" sz="quarter" idx="12"/>
          </p:nvPr>
        </p:nvSpPr>
        <p:spPr/>
        <p:txBody>
          <a:bodyPr/>
          <a:lstStyle/>
          <a:p>
            <a:fld id="{AD84E12D-B89D-4AE1-859E-F555D8698123}" type="slidenum">
              <a:rPr lang="en-US" smtClean="0"/>
              <a:t>‹#›</a:t>
            </a:fld>
            <a:endParaRPr lang="en-US"/>
          </a:p>
        </p:txBody>
      </p:sp>
    </p:spTree>
    <p:extLst>
      <p:ext uri="{BB962C8B-B14F-4D97-AF65-F5344CB8AC3E}">
        <p14:creationId xmlns:p14="http://schemas.microsoft.com/office/powerpoint/2010/main" val="2760098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1CD85-4C05-745F-45EC-AAFD6E7460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256B415-BF47-1108-2944-92C52A229C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FFB7906-37E3-7FD9-38E9-D958566F96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DDEDF8-E464-9FC4-682A-DD2A031EFA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94EEB45-BD60-FE57-785D-55BFF3C9093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E4EB68E-ADCF-91AB-534F-47C23778B047}"/>
              </a:ext>
            </a:extLst>
          </p:cNvPr>
          <p:cNvSpPr>
            <a:spLocks noGrp="1"/>
          </p:cNvSpPr>
          <p:nvPr>
            <p:ph type="dt" sz="half" idx="10"/>
          </p:nvPr>
        </p:nvSpPr>
        <p:spPr/>
        <p:txBody>
          <a:bodyPr/>
          <a:lstStyle/>
          <a:p>
            <a:fld id="{4347131C-0597-4C9C-9BDB-77824E4EBBE3}" type="datetimeFigureOut">
              <a:rPr lang="en-US" smtClean="0"/>
              <a:t>10/6/2024</a:t>
            </a:fld>
            <a:endParaRPr lang="en-US"/>
          </a:p>
        </p:txBody>
      </p:sp>
      <p:sp>
        <p:nvSpPr>
          <p:cNvPr id="8" name="Footer Placeholder 7">
            <a:extLst>
              <a:ext uri="{FF2B5EF4-FFF2-40B4-BE49-F238E27FC236}">
                <a16:creationId xmlns:a16="http://schemas.microsoft.com/office/drawing/2014/main" id="{3D6464E1-683B-94E8-216A-7BB6EF18A6F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7C8792E-1CF0-F8D8-8CDD-AB46832615D2}"/>
              </a:ext>
            </a:extLst>
          </p:cNvPr>
          <p:cNvSpPr>
            <a:spLocks noGrp="1"/>
          </p:cNvSpPr>
          <p:nvPr>
            <p:ph type="sldNum" sz="quarter" idx="12"/>
          </p:nvPr>
        </p:nvSpPr>
        <p:spPr/>
        <p:txBody>
          <a:bodyPr/>
          <a:lstStyle/>
          <a:p>
            <a:fld id="{AD84E12D-B89D-4AE1-859E-F555D8698123}" type="slidenum">
              <a:rPr lang="en-US" smtClean="0"/>
              <a:t>‹#›</a:t>
            </a:fld>
            <a:endParaRPr lang="en-US"/>
          </a:p>
        </p:txBody>
      </p:sp>
    </p:spTree>
    <p:extLst>
      <p:ext uri="{BB962C8B-B14F-4D97-AF65-F5344CB8AC3E}">
        <p14:creationId xmlns:p14="http://schemas.microsoft.com/office/powerpoint/2010/main" val="965487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0D0DD-4F9D-16F5-367A-364FFF2CD1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5F3A16-0A5C-438C-1A66-6C5EAA975DE4}"/>
              </a:ext>
            </a:extLst>
          </p:cNvPr>
          <p:cNvSpPr>
            <a:spLocks noGrp="1"/>
          </p:cNvSpPr>
          <p:nvPr>
            <p:ph type="dt" sz="half" idx="10"/>
          </p:nvPr>
        </p:nvSpPr>
        <p:spPr/>
        <p:txBody>
          <a:bodyPr/>
          <a:lstStyle/>
          <a:p>
            <a:fld id="{4347131C-0597-4C9C-9BDB-77824E4EBBE3}" type="datetimeFigureOut">
              <a:rPr lang="en-US" smtClean="0"/>
              <a:t>10/6/2024</a:t>
            </a:fld>
            <a:endParaRPr lang="en-US"/>
          </a:p>
        </p:txBody>
      </p:sp>
      <p:sp>
        <p:nvSpPr>
          <p:cNvPr id="4" name="Footer Placeholder 3">
            <a:extLst>
              <a:ext uri="{FF2B5EF4-FFF2-40B4-BE49-F238E27FC236}">
                <a16:creationId xmlns:a16="http://schemas.microsoft.com/office/drawing/2014/main" id="{75EE89B5-70F5-52DD-3E8A-2F4F4743284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6F96740-D3E4-D319-FB99-E2B73FA20153}"/>
              </a:ext>
            </a:extLst>
          </p:cNvPr>
          <p:cNvSpPr>
            <a:spLocks noGrp="1"/>
          </p:cNvSpPr>
          <p:nvPr>
            <p:ph type="sldNum" sz="quarter" idx="12"/>
          </p:nvPr>
        </p:nvSpPr>
        <p:spPr/>
        <p:txBody>
          <a:bodyPr/>
          <a:lstStyle/>
          <a:p>
            <a:fld id="{AD84E12D-B89D-4AE1-859E-F555D8698123}" type="slidenum">
              <a:rPr lang="en-US" smtClean="0"/>
              <a:t>‹#›</a:t>
            </a:fld>
            <a:endParaRPr lang="en-US"/>
          </a:p>
        </p:txBody>
      </p:sp>
    </p:spTree>
    <p:extLst>
      <p:ext uri="{BB962C8B-B14F-4D97-AF65-F5344CB8AC3E}">
        <p14:creationId xmlns:p14="http://schemas.microsoft.com/office/powerpoint/2010/main" val="456835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1830E5-7671-3FA7-7CEB-4F92934716AC}"/>
              </a:ext>
            </a:extLst>
          </p:cNvPr>
          <p:cNvSpPr>
            <a:spLocks noGrp="1"/>
          </p:cNvSpPr>
          <p:nvPr>
            <p:ph type="dt" sz="half" idx="10"/>
          </p:nvPr>
        </p:nvSpPr>
        <p:spPr/>
        <p:txBody>
          <a:bodyPr/>
          <a:lstStyle/>
          <a:p>
            <a:fld id="{4347131C-0597-4C9C-9BDB-77824E4EBBE3}" type="datetimeFigureOut">
              <a:rPr lang="en-US" smtClean="0"/>
              <a:t>10/6/2024</a:t>
            </a:fld>
            <a:endParaRPr lang="en-US"/>
          </a:p>
        </p:txBody>
      </p:sp>
      <p:sp>
        <p:nvSpPr>
          <p:cNvPr id="3" name="Footer Placeholder 2">
            <a:extLst>
              <a:ext uri="{FF2B5EF4-FFF2-40B4-BE49-F238E27FC236}">
                <a16:creationId xmlns:a16="http://schemas.microsoft.com/office/drawing/2014/main" id="{E8F536B1-2345-9C26-1FA4-1ACF50F009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3EAFCD2-73E4-551A-6A02-EDFDAD1404AF}"/>
              </a:ext>
            </a:extLst>
          </p:cNvPr>
          <p:cNvSpPr>
            <a:spLocks noGrp="1"/>
          </p:cNvSpPr>
          <p:nvPr>
            <p:ph type="sldNum" sz="quarter" idx="12"/>
          </p:nvPr>
        </p:nvSpPr>
        <p:spPr/>
        <p:txBody>
          <a:bodyPr/>
          <a:lstStyle/>
          <a:p>
            <a:fld id="{AD84E12D-B89D-4AE1-859E-F555D8698123}" type="slidenum">
              <a:rPr lang="en-US" smtClean="0"/>
              <a:t>‹#›</a:t>
            </a:fld>
            <a:endParaRPr lang="en-US"/>
          </a:p>
        </p:txBody>
      </p:sp>
    </p:spTree>
    <p:extLst>
      <p:ext uri="{BB962C8B-B14F-4D97-AF65-F5344CB8AC3E}">
        <p14:creationId xmlns:p14="http://schemas.microsoft.com/office/powerpoint/2010/main" val="3627756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BBE8B-9BF4-7A7E-6DFC-CC4C8C4032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65B9A8F-7A7E-2565-7127-DC1261AB426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74F4EE-C4F5-AED7-67C5-C012DE112F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79F279-3E5A-B3FA-194D-2D249C866FB6}"/>
              </a:ext>
            </a:extLst>
          </p:cNvPr>
          <p:cNvSpPr>
            <a:spLocks noGrp="1"/>
          </p:cNvSpPr>
          <p:nvPr>
            <p:ph type="dt" sz="half" idx="10"/>
          </p:nvPr>
        </p:nvSpPr>
        <p:spPr/>
        <p:txBody>
          <a:bodyPr/>
          <a:lstStyle/>
          <a:p>
            <a:fld id="{4347131C-0597-4C9C-9BDB-77824E4EBBE3}" type="datetimeFigureOut">
              <a:rPr lang="en-US" smtClean="0"/>
              <a:t>10/6/2024</a:t>
            </a:fld>
            <a:endParaRPr lang="en-US"/>
          </a:p>
        </p:txBody>
      </p:sp>
      <p:sp>
        <p:nvSpPr>
          <p:cNvPr id="6" name="Footer Placeholder 5">
            <a:extLst>
              <a:ext uri="{FF2B5EF4-FFF2-40B4-BE49-F238E27FC236}">
                <a16:creationId xmlns:a16="http://schemas.microsoft.com/office/drawing/2014/main" id="{A8272015-E077-A9EA-B1DF-B2EA692D02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9075ED-04F0-79A5-A5EF-6F54F6B039A5}"/>
              </a:ext>
            </a:extLst>
          </p:cNvPr>
          <p:cNvSpPr>
            <a:spLocks noGrp="1"/>
          </p:cNvSpPr>
          <p:nvPr>
            <p:ph type="sldNum" sz="quarter" idx="12"/>
          </p:nvPr>
        </p:nvSpPr>
        <p:spPr/>
        <p:txBody>
          <a:bodyPr/>
          <a:lstStyle/>
          <a:p>
            <a:fld id="{AD84E12D-B89D-4AE1-859E-F555D8698123}" type="slidenum">
              <a:rPr lang="en-US" smtClean="0"/>
              <a:t>‹#›</a:t>
            </a:fld>
            <a:endParaRPr lang="en-US"/>
          </a:p>
        </p:txBody>
      </p:sp>
    </p:spTree>
    <p:extLst>
      <p:ext uri="{BB962C8B-B14F-4D97-AF65-F5344CB8AC3E}">
        <p14:creationId xmlns:p14="http://schemas.microsoft.com/office/powerpoint/2010/main" val="32571641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FD250-9A54-BE95-C285-1CD48DE810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34E5297-A6A2-5DD1-92DF-5EAB82BA43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D2D1EB-2002-1A0D-7A63-EBE80E9AD6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C7B16E-8042-96BB-EAE1-CB1F7A4917C0}"/>
              </a:ext>
            </a:extLst>
          </p:cNvPr>
          <p:cNvSpPr>
            <a:spLocks noGrp="1"/>
          </p:cNvSpPr>
          <p:nvPr>
            <p:ph type="dt" sz="half" idx="10"/>
          </p:nvPr>
        </p:nvSpPr>
        <p:spPr/>
        <p:txBody>
          <a:bodyPr/>
          <a:lstStyle/>
          <a:p>
            <a:fld id="{4347131C-0597-4C9C-9BDB-77824E4EBBE3}" type="datetimeFigureOut">
              <a:rPr lang="en-US" smtClean="0"/>
              <a:t>10/6/2024</a:t>
            </a:fld>
            <a:endParaRPr lang="en-US"/>
          </a:p>
        </p:txBody>
      </p:sp>
      <p:sp>
        <p:nvSpPr>
          <p:cNvPr id="6" name="Footer Placeholder 5">
            <a:extLst>
              <a:ext uri="{FF2B5EF4-FFF2-40B4-BE49-F238E27FC236}">
                <a16:creationId xmlns:a16="http://schemas.microsoft.com/office/drawing/2014/main" id="{48257506-A5CE-A5EA-7E69-A626E5C303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5C1D09-AE1D-FC47-3792-91696FD25A3D}"/>
              </a:ext>
            </a:extLst>
          </p:cNvPr>
          <p:cNvSpPr>
            <a:spLocks noGrp="1"/>
          </p:cNvSpPr>
          <p:nvPr>
            <p:ph type="sldNum" sz="quarter" idx="12"/>
          </p:nvPr>
        </p:nvSpPr>
        <p:spPr/>
        <p:txBody>
          <a:bodyPr/>
          <a:lstStyle/>
          <a:p>
            <a:fld id="{AD84E12D-B89D-4AE1-859E-F555D8698123}" type="slidenum">
              <a:rPr lang="en-US" smtClean="0"/>
              <a:t>‹#›</a:t>
            </a:fld>
            <a:endParaRPr lang="en-US"/>
          </a:p>
        </p:txBody>
      </p:sp>
    </p:spTree>
    <p:extLst>
      <p:ext uri="{BB962C8B-B14F-4D97-AF65-F5344CB8AC3E}">
        <p14:creationId xmlns:p14="http://schemas.microsoft.com/office/powerpoint/2010/main" val="14599899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2E3B94-3C81-D59B-036A-7D6693CE0E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30EBE4D-C909-8037-5FBC-949CE08036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D01629-1BC8-D957-CD9B-51492A154D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347131C-0597-4C9C-9BDB-77824E4EBBE3}" type="datetimeFigureOut">
              <a:rPr lang="en-US" smtClean="0"/>
              <a:t>10/6/2024</a:t>
            </a:fld>
            <a:endParaRPr lang="en-US"/>
          </a:p>
        </p:txBody>
      </p:sp>
      <p:sp>
        <p:nvSpPr>
          <p:cNvPr id="5" name="Footer Placeholder 4">
            <a:extLst>
              <a:ext uri="{FF2B5EF4-FFF2-40B4-BE49-F238E27FC236}">
                <a16:creationId xmlns:a16="http://schemas.microsoft.com/office/drawing/2014/main" id="{6BD38B62-435C-CD9B-752A-4A6798C797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F9EBE96-FA02-6A20-671A-F14C0F10B0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D84E12D-B89D-4AE1-859E-F555D8698123}" type="slidenum">
              <a:rPr lang="en-US" smtClean="0"/>
              <a:t>‹#›</a:t>
            </a:fld>
            <a:endParaRPr lang="en-US"/>
          </a:p>
        </p:txBody>
      </p:sp>
    </p:spTree>
    <p:extLst>
      <p:ext uri="{BB962C8B-B14F-4D97-AF65-F5344CB8AC3E}">
        <p14:creationId xmlns:p14="http://schemas.microsoft.com/office/powerpoint/2010/main" val="20660413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hyperlink" Target="https://learn.microsoft.com/en-us/azure/api-management/api-management-policies"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6DLZdw5nDHo" TargetMode="External"/><Relationship Id="rId2" Type="http://schemas.openxmlformats.org/officeDocument/2006/relationships/hyperlink" Target="https://learn.microsoft.com/en-us/answers/questions/1065016/difference-between-application-gateway-and-api-man" TargetMode="External"/><Relationship Id="rId1" Type="http://schemas.openxmlformats.org/officeDocument/2006/relationships/slideLayout" Target="../slideLayouts/slideLayout2.xml"/><Relationship Id="rId5" Type="http://schemas.openxmlformats.org/officeDocument/2006/relationships/hyperlink" Target="https://techcommunity.microsoft.com/t5/azure-architecture-blog/leverage-azure-api-management-to-distribute-api-traffic-to/ba-p/4041813" TargetMode="External"/><Relationship Id="rId4" Type="http://schemas.openxmlformats.org/officeDocument/2006/relationships/hyperlink" Target="https://azure.github.io/api-management-resources/" TargetMode="External"/></Relationships>
</file>

<file path=ppt/slides/_rels/slide25.xml.rels><?xml version="1.0" encoding="UTF-8" standalone="yes"?>
<Relationships xmlns="http://schemas.openxmlformats.org/package/2006/relationships"><Relationship Id="rId2" Type="http://schemas.openxmlformats.org/officeDocument/2006/relationships/hyperlink" Target="https://betterprogramming.pub/how-to-auto-generate-an-api-gateway-for-azure-kubernetes-services-f20149253ed3"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cloud.google.com/blog/products/api-management/api-traffic-management-101" TargetMode="External"/><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630CC-5B2B-3006-A6B0-8FC5146958E4}"/>
              </a:ext>
            </a:extLst>
          </p:cNvPr>
          <p:cNvSpPr>
            <a:spLocks noGrp="1"/>
          </p:cNvSpPr>
          <p:nvPr>
            <p:ph type="ctrTitle"/>
          </p:nvPr>
        </p:nvSpPr>
        <p:spPr>
          <a:xfrm>
            <a:off x="1414272" y="1488123"/>
            <a:ext cx="9144000" cy="2387600"/>
          </a:xfrm>
        </p:spPr>
        <p:txBody>
          <a:bodyPr/>
          <a:lstStyle/>
          <a:p>
            <a:r>
              <a:rPr lang="en-US" dirty="0">
                <a:ln w="0"/>
                <a:solidFill>
                  <a:schemeClr val="accent1"/>
                </a:solidFill>
                <a:effectLst>
                  <a:outerShdw blurRad="38100" dist="25400" dir="5400000" algn="ctr" rotWithShape="0">
                    <a:srgbClr val="6E747A">
                      <a:alpha val="43000"/>
                    </a:srgbClr>
                  </a:outerShdw>
                </a:effectLst>
              </a:rPr>
              <a:t>API &amp; Management</a:t>
            </a:r>
          </a:p>
        </p:txBody>
      </p:sp>
    </p:spTree>
    <p:extLst>
      <p:ext uri="{BB962C8B-B14F-4D97-AF65-F5344CB8AC3E}">
        <p14:creationId xmlns:p14="http://schemas.microsoft.com/office/powerpoint/2010/main" val="285528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0E54BC8-0D73-1C4E-F398-64C22D702B70}"/>
              </a:ext>
            </a:extLst>
          </p:cNvPr>
          <p:cNvPicPr>
            <a:picLocks noChangeAspect="1"/>
          </p:cNvPicPr>
          <p:nvPr/>
        </p:nvPicPr>
        <p:blipFill>
          <a:blip r:embed="rId2"/>
          <a:stretch>
            <a:fillRect/>
          </a:stretch>
        </p:blipFill>
        <p:spPr>
          <a:xfrm>
            <a:off x="0" y="309986"/>
            <a:ext cx="8729079" cy="6357513"/>
          </a:xfrm>
          <a:prstGeom prst="rect">
            <a:avLst/>
          </a:prstGeom>
        </p:spPr>
      </p:pic>
      <p:pic>
        <p:nvPicPr>
          <p:cNvPr id="11266" name="Picture 2" descr="Azure API Management">
            <a:extLst>
              <a:ext uri="{FF2B5EF4-FFF2-40B4-BE49-F238E27FC236}">
                <a16:creationId xmlns:a16="http://schemas.microsoft.com/office/drawing/2014/main" id="{C2AF0765-724D-F30D-7D10-7AA680AC6F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91624" y="1914524"/>
            <a:ext cx="2466975" cy="246697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A7C15F3-0DD5-C429-C19A-74B92C967811}"/>
              </a:ext>
            </a:extLst>
          </p:cNvPr>
          <p:cNvSpPr txBox="1"/>
          <p:nvPr/>
        </p:nvSpPr>
        <p:spPr>
          <a:xfrm>
            <a:off x="9219407" y="4350199"/>
            <a:ext cx="6094476" cy="369332"/>
          </a:xfrm>
          <a:prstGeom prst="rect">
            <a:avLst/>
          </a:prstGeom>
          <a:noFill/>
        </p:spPr>
        <p:txBody>
          <a:bodyPr wrap="square">
            <a:spAutoFit/>
          </a:bodyPr>
          <a:lstStyle/>
          <a:p>
            <a:r>
              <a:rPr lang="en-US" b="1" i="0" dirty="0">
                <a:effectLst/>
                <a:latin typeface="wf_segoe-ui"/>
              </a:rPr>
              <a:t>Azure API Management</a:t>
            </a:r>
            <a:endParaRPr lang="en-US" dirty="0"/>
          </a:p>
        </p:txBody>
      </p:sp>
      <p:sp>
        <p:nvSpPr>
          <p:cNvPr id="9" name="TextBox 8">
            <a:extLst>
              <a:ext uri="{FF2B5EF4-FFF2-40B4-BE49-F238E27FC236}">
                <a16:creationId xmlns:a16="http://schemas.microsoft.com/office/drawing/2014/main" id="{186176D6-78BB-A816-AD70-1BF81DBEF9A8}"/>
              </a:ext>
            </a:extLst>
          </p:cNvPr>
          <p:cNvSpPr txBox="1"/>
          <p:nvPr/>
        </p:nvSpPr>
        <p:spPr>
          <a:xfrm>
            <a:off x="207606" y="6627168"/>
            <a:ext cx="7655766" cy="230832"/>
          </a:xfrm>
          <a:prstGeom prst="rect">
            <a:avLst/>
          </a:prstGeom>
          <a:noFill/>
        </p:spPr>
        <p:txBody>
          <a:bodyPr wrap="square">
            <a:spAutoFit/>
          </a:bodyPr>
          <a:lstStyle/>
          <a:p>
            <a:r>
              <a:rPr lang="en-US" sz="900" dirty="0"/>
              <a:t>https://learn.microsoft.com/en-us/azure/api-management/api-management-key-concepts</a:t>
            </a:r>
          </a:p>
        </p:txBody>
      </p:sp>
    </p:spTree>
    <p:extLst>
      <p:ext uri="{BB962C8B-B14F-4D97-AF65-F5344CB8AC3E}">
        <p14:creationId xmlns:p14="http://schemas.microsoft.com/office/powerpoint/2010/main" val="17311164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B21F00-AC85-708C-2F68-3D2E71DAC702}"/>
              </a:ext>
            </a:extLst>
          </p:cNvPr>
          <p:cNvPicPr>
            <a:picLocks noChangeAspect="1"/>
          </p:cNvPicPr>
          <p:nvPr/>
        </p:nvPicPr>
        <p:blipFill>
          <a:blip r:embed="rId2"/>
          <a:stretch>
            <a:fillRect/>
          </a:stretch>
        </p:blipFill>
        <p:spPr>
          <a:xfrm>
            <a:off x="552450" y="370322"/>
            <a:ext cx="7222054" cy="6120181"/>
          </a:xfrm>
          <a:prstGeom prst="rect">
            <a:avLst/>
          </a:prstGeom>
        </p:spPr>
      </p:pic>
    </p:spTree>
    <p:extLst>
      <p:ext uri="{BB962C8B-B14F-4D97-AF65-F5344CB8AC3E}">
        <p14:creationId xmlns:p14="http://schemas.microsoft.com/office/powerpoint/2010/main" val="20331041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Image preview">
            <a:extLst>
              <a:ext uri="{FF2B5EF4-FFF2-40B4-BE49-F238E27FC236}">
                <a16:creationId xmlns:a16="http://schemas.microsoft.com/office/drawing/2014/main" id="{890CF522-F4B2-34CF-8DAD-8E0063BDF5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57575" y="0"/>
            <a:ext cx="5275263"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F2D7C14-5037-6A97-97BE-213873C4722F}"/>
              </a:ext>
            </a:extLst>
          </p:cNvPr>
          <p:cNvSpPr txBox="1"/>
          <p:nvPr/>
        </p:nvSpPr>
        <p:spPr>
          <a:xfrm>
            <a:off x="0" y="6627168"/>
            <a:ext cx="6094476" cy="230832"/>
          </a:xfrm>
          <a:prstGeom prst="rect">
            <a:avLst/>
          </a:prstGeom>
          <a:noFill/>
        </p:spPr>
        <p:txBody>
          <a:bodyPr wrap="square">
            <a:spAutoFit/>
          </a:bodyPr>
          <a:lstStyle/>
          <a:p>
            <a:r>
              <a:rPr lang="en-US" sz="900" dirty="0"/>
              <a:t>https://blog.bytebytego.com/p/ep122-api-gateway-101</a:t>
            </a:r>
          </a:p>
        </p:txBody>
      </p:sp>
    </p:spTree>
    <p:extLst>
      <p:ext uri="{BB962C8B-B14F-4D97-AF65-F5344CB8AC3E}">
        <p14:creationId xmlns:p14="http://schemas.microsoft.com/office/powerpoint/2010/main" val="8328727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9D9C0-F841-7611-FCD9-0894C43BFE09}"/>
              </a:ext>
            </a:extLst>
          </p:cNvPr>
          <p:cNvSpPr>
            <a:spLocks noGrp="1"/>
          </p:cNvSpPr>
          <p:nvPr>
            <p:ph type="title"/>
          </p:nvPr>
        </p:nvSpPr>
        <p:spPr>
          <a:xfrm>
            <a:off x="838200" y="365125"/>
            <a:ext cx="5352288" cy="750443"/>
          </a:xfrm>
        </p:spPr>
        <p:txBody>
          <a:bodyPr/>
          <a:lstStyle/>
          <a:p>
            <a:r>
              <a:rPr lang="en-US" dirty="0"/>
              <a:t>API Gateway Flow</a:t>
            </a:r>
          </a:p>
        </p:txBody>
      </p:sp>
      <p:pic>
        <p:nvPicPr>
          <p:cNvPr id="5" name="Picture 4">
            <a:extLst>
              <a:ext uri="{FF2B5EF4-FFF2-40B4-BE49-F238E27FC236}">
                <a16:creationId xmlns:a16="http://schemas.microsoft.com/office/drawing/2014/main" id="{DA2FCF4B-984C-37C0-15C3-566D16BCBC75}"/>
              </a:ext>
            </a:extLst>
          </p:cNvPr>
          <p:cNvPicPr>
            <a:picLocks noChangeAspect="1"/>
          </p:cNvPicPr>
          <p:nvPr/>
        </p:nvPicPr>
        <p:blipFill>
          <a:blip r:embed="rId2"/>
          <a:stretch>
            <a:fillRect/>
          </a:stretch>
        </p:blipFill>
        <p:spPr>
          <a:xfrm>
            <a:off x="502536" y="1439981"/>
            <a:ext cx="10451213" cy="5405800"/>
          </a:xfrm>
          <a:prstGeom prst="rect">
            <a:avLst/>
          </a:prstGeom>
        </p:spPr>
      </p:pic>
    </p:spTree>
    <p:extLst>
      <p:ext uri="{BB962C8B-B14F-4D97-AF65-F5344CB8AC3E}">
        <p14:creationId xmlns:p14="http://schemas.microsoft.com/office/powerpoint/2010/main" val="3128510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Policy scopes">
            <a:extLst>
              <a:ext uri="{FF2B5EF4-FFF2-40B4-BE49-F238E27FC236}">
                <a16:creationId xmlns:a16="http://schemas.microsoft.com/office/drawing/2014/main" id="{730FC4A3-8FB9-D0FD-813A-72ACC060DB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055" y="649224"/>
            <a:ext cx="10561321" cy="55857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93738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48F98ED-69F7-3318-9CC4-0201AD0087C7}"/>
              </a:ext>
            </a:extLst>
          </p:cNvPr>
          <p:cNvPicPr>
            <a:picLocks noChangeAspect="1"/>
          </p:cNvPicPr>
          <p:nvPr/>
        </p:nvPicPr>
        <p:blipFill>
          <a:blip r:embed="rId2"/>
          <a:stretch>
            <a:fillRect/>
          </a:stretch>
        </p:blipFill>
        <p:spPr>
          <a:xfrm>
            <a:off x="130429" y="178427"/>
            <a:ext cx="5852667" cy="3017782"/>
          </a:xfrm>
          <a:prstGeom prst="rect">
            <a:avLst/>
          </a:prstGeom>
        </p:spPr>
      </p:pic>
      <p:pic>
        <p:nvPicPr>
          <p:cNvPr id="6" name="Picture 5">
            <a:extLst>
              <a:ext uri="{FF2B5EF4-FFF2-40B4-BE49-F238E27FC236}">
                <a16:creationId xmlns:a16="http://schemas.microsoft.com/office/drawing/2014/main" id="{79F1655B-8CE4-AE6A-93EC-FA3E28BF69AC}"/>
              </a:ext>
            </a:extLst>
          </p:cNvPr>
          <p:cNvPicPr>
            <a:picLocks noChangeAspect="1"/>
          </p:cNvPicPr>
          <p:nvPr/>
        </p:nvPicPr>
        <p:blipFill>
          <a:blip r:embed="rId3"/>
          <a:stretch>
            <a:fillRect/>
          </a:stretch>
        </p:blipFill>
        <p:spPr>
          <a:xfrm>
            <a:off x="1115341" y="2863504"/>
            <a:ext cx="5243014" cy="2118544"/>
          </a:xfrm>
          <a:prstGeom prst="rect">
            <a:avLst/>
          </a:prstGeom>
        </p:spPr>
      </p:pic>
      <p:sp>
        <p:nvSpPr>
          <p:cNvPr id="8" name="TextBox 7">
            <a:extLst>
              <a:ext uri="{FF2B5EF4-FFF2-40B4-BE49-F238E27FC236}">
                <a16:creationId xmlns:a16="http://schemas.microsoft.com/office/drawing/2014/main" id="{E3431801-1149-C45A-4F58-425D87B3498F}"/>
              </a:ext>
            </a:extLst>
          </p:cNvPr>
          <p:cNvSpPr txBox="1"/>
          <p:nvPr/>
        </p:nvSpPr>
        <p:spPr>
          <a:xfrm>
            <a:off x="3230118" y="5218099"/>
            <a:ext cx="8961882" cy="646331"/>
          </a:xfrm>
          <a:prstGeom prst="rect">
            <a:avLst/>
          </a:prstGeom>
          <a:noFill/>
        </p:spPr>
        <p:txBody>
          <a:bodyPr wrap="square">
            <a:spAutoFit/>
          </a:bodyPr>
          <a:lstStyle/>
          <a:p>
            <a:r>
              <a:rPr lang="en-US" dirty="0">
                <a:hlinkClick r:id="rId4"/>
              </a:rPr>
              <a:t>https://learn.microsoft.com/en-us/azure/api-management/api-management-policies</a:t>
            </a:r>
            <a:endParaRPr lang="en-US" dirty="0"/>
          </a:p>
          <a:p>
            <a:endParaRPr lang="en-US" dirty="0"/>
          </a:p>
        </p:txBody>
      </p:sp>
    </p:spTree>
    <p:extLst>
      <p:ext uri="{BB962C8B-B14F-4D97-AF65-F5344CB8AC3E}">
        <p14:creationId xmlns:p14="http://schemas.microsoft.com/office/powerpoint/2010/main" val="2499715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Image preview">
            <a:extLst>
              <a:ext uri="{FF2B5EF4-FFF2-40B4-BE49-F238E27FC236}">
                <a16:creationId xmlns:a16="http://schemas.microsoft.com/office/drawing/2014/main" id="{0ECA5841-AE37-AF46-5002-323FBC3D8D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065776"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48EAF7B-6A13-F9F6-D26A-8D02535926F4}"/>
              </a:ext>
            </a:extLst>
          </p:cNvPr>
          <p:cNvSpPr txBox="1"/>
          <p:nvPr/>
        </p:nvSpPr>
        <p:spPr>
          <a:xfrm>
            <a:off x="5324094" y="1225689"/>
            <a:ext cx="5154930" cy="5632311"/>
          </a:xfrm>
          <a:prstGeom prst="rect">
            <a:avLst/>
          </a:prstGeom>
          <a:noFill/>
        </p:spPr>
        <p:txBody>
          <a:bodyPr wrap="square">
            <a:spAutoFit/>
          </a:bodyPr>
          <a:lstStyle/>
          <a:p>
            <a:r>
              <a:rPr lang="en-US" sz="1200" b="0" i="0" dirty="0">
                <a:effectLst/>
                <a:latin typeface="-apple-system"/>
              </a:rPr>
              <a:t>APIs have become the backbone of modern software development, enabling seamless integration and communication between different systems. </a:t>
            </a:r>
            <a:br>
              <a:rPr lang="en-US" sz="1200" b="0" i="0" dirty="0">
                <a:effectLst/>
                <a:latin typeface="-apple-system"/>
              </a:rPr>
            </a:br>
            <a:br>
              <a:rPr lang="en-US" sz="1200" b="0" i="0" dirty="0">
                <a:effectLst/>
                <a:latin typeface="-apple-system"/>
              </a:rPr>
            </a:br>
            <a:r>
              <a:rPr lang="en-US" sz="1200" b="0" i="0" dirty="0">
                <a:effectLst/>
                <a:latin typeface="-apple-system"/>
              </a:rPr>
              <a:t>The infographic covers several crucial areas:</a:t>
            </a:r>
            <a:br>
              <a:rPr lang="en-US" sz="1200" b="0" i="0" dirty="0">
                <a:effectLst/>
                <a:latin typeface="-apple-system"/>
              </a:rPr>
            </a:br>
            <a:br>
              <a:rPr lang="en-US" sz="1200" b="0" i="0" dirty="0">
                <a:effectLst/>
                <a:latin typeface="-apple-system"/>
              </a:rPr>
            </a:br>
            <a:r>
              <a:rPr lang="en-US" sz="1200" b="0" i="0" dirty="0">
                <a:effectLst/>
                <a:latin typeface="-apple-system"/>
              </a:rPr>
              <a:t>1. Introduction to APIs: Defining APIs and outlining different types like public, private, partner, and composite APIs.</a:t>
            </a:r>
            <a:br>
              <a:rPr lang="en-US" sz="1200" b="0" i="0" dirty="0">
                <a:effectLst/>
                <a:latin typeface="-apple-system"/>
              </a:rPr>
            </a:br>
            <a:br>
              <a:rPr lang="en-US" sz="1200" b="0" i="0" dirty="0">
                <a:effectLst/>
                <a:latin typeface="-apple-system"/>
              </a:rPr>
            </a:br>
            <a:r>
              <a:rPr lang="en-US" sz="1200" b="0" i="0" dirty="0">
                <a:effectLst/>
                <a:latin typeface="-apple-system"/>
              </a:rPr>
              <a:t>2. API Architectures: Highlighting popular architectures including REST, </a:t>
            </a:r>
            <a:r>
              <a:rPr lang="en-US" sz="1200" b="0" i="0" dirty="0" err="1">
                <a:effectLst/>
                <a:latin typeface="-apple-system"/>
              </a:rPr>
              <a:t>GraphQL</a:t>
            </a:r>
            <a:r>
              <a:rPr lang="en-US" sz="1200" b="0" i="0" dirty="0">
                <a:effectLst/>
                <a:latin typeface="-apple-system"/>
              </a:rPr>
              <a:t>, SOAP, </a:t>
            </a:r>
            <a:r>
              <a:rPr lang="en-US" sz="1200" b="0" i="0" dirty="0" err="1">
                <a:effectLst/>
                <a:latin typeface="-apple-system"/>
              </a:rPr>
              <a:t>gRPC</a:t>
            </a:r>
            <a:r>
              <a:rPr lang="en-US" sz="1200" b="0" i="0" dirty="0">
                <a:effectLst/>
                <a:latin typeface="-apple-system"/>
              </a:rPr>
              <a:t>, and others.</a:t>
            </a:r>
            <a:br>
              <a:rPr lang="en-US" sz="1200" b="0" i="0" dirty="0">
                <a:effectLst/>
                <a:latin typeface="-apple-system"/>
              </a:rPr>
            </a:br>
            <a:br>
              <a:rPr lang="en-US" sz="1200" b="0" i="0" dirty="0">
                <a:effectLst/>
                <a:latin typeface="-apple-system"/>
              </a:rPr>
            </a:br>
            <a:r>
              <a:rPr lang="en-US" sz="1200" b="0" i="0" dirty="0">
                <a:effectLst/>
                <a:latin typeface="-apple-system"/>
              </a:rPr>
              <a:t>3. API Documentation: Showcasing tools like Swagger, Postman, and </a:t>
            </a:r>
            <a:r>
              <a:rPr lang="en-US" sz="1200" b="0" i="0" dirty="0" err="1">
                <a:effectLst/>
                <a:latin typeface="-apple-system"/>
              </a:rPr>
              <a:t>OpenAPI</a:t>
            </a:r>
            <a:r>
              <a:rPr lang="en-US" sz="1200" b="0" i="0" dirty="0">
                <a:effectLst/>
                <a:latin typeface="-apple-system"/>
              </a:rPr>
              <a:t> Specification that help create clear, user-friendly documentation.</a:t>
            </a:r>
            <a:br>
              <a:rPr lang="en-US" sz="1200" b="0" i="0" dirty="0">
                <a:effectLst/>
                <a:latin typeface="-apple-system"/>
              </a:rPr>
            </a:br>
            <a:br>
              <a:rPr lang="en-US" sz="1200" b="0" i="0" dirty="0">
                <a:effectLst/>
                <a:latin typeface="-apple-system"/>
              </a:rPr>
            </a:br>
            <a:r>
              <a:rPr lang="en-US" sz="1200" b="0" i="0" dirty="0">
                <a:effectLst/>
                <a:latin typeface="-apple-system"/>
              </a:rPr>
              <a:t>4. API Testing: Featuring various testing tools such as Postman, SoapUI, and JMeter to ensure API reliability and performance.</a:t>
            </a:r>
            <a:br>
              <a:rPr lang="en-US" sz="1200" b="0" i="0" dirty="0">
                <a:effectLst/>
                <a:latin typeface="-apple-system"/>
              </a:rPr>
            </a:br>
            <a:br>
              <a:rPr lang="en-US" sz="1200" b="0" i="0" dirty="0">
                <a:effectLst/>
                <a:latin typeface="-apple-system"/>
              </a:rPr>
            </a:br>
            <a:r>
              <a:rPr lang="en-US" sz="1200" b="0" i="0" dirty="0">
                <a:effectLst/>
                <a:latin typeface="-apple-system"/>
              </a:rPr>
              <a:t>5. API Security: Emphasizing important security measures like authentication, authorization, rate limiting, and encryption.</a:t>
            </a:r>
            <a:br>
              <a:rPr lang="en-US" sz="1200" b="0" i="0" dirty="0">
                <a:effectLst/>
                <a:latin typeface="-apple-system"/>
              </a:rPr>
            </a:br>
            <a:br>
              <a:rPr lang="en-US" sz="1200" b="0" i="0" dirty="0">
                <a:effectLst/>
                <a:latin typeface="-apple-system"/>
              </a:rPr>
            </a:br>
            <a:r>
              <a:rPr lang="en-US" sz="1200" b="0" i="0" dirty="0">
                <a:effectLst/>
                <a:latin typeface="-apple-system"/>
              </a:rPr>
              <a:t>6. API Management: Exploring API gateways, lifecycle management, and analytics tools for effective API oversight.</a:t>
            </a:r>
            <a:br>
              <a:rPr lang="en-US" sz="1200" b="0" i="0" dirty="0">
                <a:effectLst/>
                <a:latin typeface="-apple-system"/>
              </a:rPr>
            </a:br>
            <a:br>
              <a:rPr lang="en-US" sz="1200" b="0" i="0" dirty="0">
                <a:effectLst/>
                <a:latin typeface="-apple-system"/>
              </a:rPr>
            </a:br>
            <a:r>
              <a:rPr lang="en-US" sz="1200" b="0" i="0" dirty="0">
                <a:effectLst/>
                <a:latin typeface="-apple-system"/>
              </a:rPr>
              <a:t>7. Implementation Frameworks: Listing popular frameworks like Flask, Spring Boot, and Express for building APIs.</a:t>
            </a:r>
            <a:br>
              <a:rPr lang="en-US" sz="1200" b="0" i="0" dirty="0">
                <a:effectLst/>
                <a:latin typeface="-apple-system"/>
              </a:rPr>
            </a:br>
            <a:br>
              <a:rPr lang="en-US" sz="1200" b="0" i="0" dirty="0">
                <a:effectLst/>
                <a:latin typeface="-apple-system"/>
              </a:rPr>
            </a:br>
            <a:r>
              <a:rPr lang="en-US" sz="1200" b="0" i="0" dirty="0">
                <a:effectLst/>
                <a:latin typeface="-apple-system"/>
              </a:rPr>
              <a:t>8. API Design Best Practices: Touching on key principles such as RESTful conventions, versioning, and pagination.</a:t>
            </a:r>
            <a:br>
              <a:rPr lang="en-US" sz="1200" b="0" i="0" dirty="0">
                <a:effectLst/>
                <a:latin typeface="-apple-system"/>
              </a:rPr>
            </a:br>
            <a:br>
              <a:rPr lang="en-US" sz="1200" b="0" i="0" dirty="0">
                <a:effectLst/>
                <a:latin typeface="-apple-system"/>
              </a:rPr>
            </a:br>
            <a:endParaRPr lang="en-US" sz="1200" dirty="0"/>
          </a:p>
        </p:txBody>
      </p:sp>
    </p:spTree>
    <p:extLst>
      <p:ext uri="{BB962C8B-B14F-4D97-AF65-F5344CB8AC3E}">
        <p14:creationId xmlns:p14="http://schemas.microsoft.com/office/powerpoint/2010/main" val="4105025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4" name="Picture 4" descr="No alternative text description for this image">
            <a:extLst>
              <a:ext uri="{FF2B5EF4-FFF2-40B4-BE49-F238E27FC236}">
                <a16:creationId xmlns:a16="http://schemas.microsoft.com/office/drawing/2014/main" id="{FDFC7665-1B07-F5D8-F85C-50EAE54045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946946" cy="591616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4744BDA-AC07-BBA5-FE90-149095E27EDF}"/>
              </a:ext>
            </a:extLst>
          </p:cNvPr>
          <p:cNvSpPr txBox="1"/>
          <p:nvPr/>
        </p:nvSpPr>
        <p:spPr>
          <a:xfrm>
            <a:off x="9054846" y="0"/>
            <a:ext cx="2711056" cy="3416320"/>
          </a:xfrm>
          <a:prstGeom prst="rect">
            <a:avLst/>
          </a:prstGeom>
          <a:noFill/>
        </p:spPr>
        <p:txBody>
          <a:bodyPr wrap="square">
            <a:spAutoFit/>
          </a:bodyPr>
          <a:lstStyle/>
          <a:p>
            <a:r>
              <a:rPr lang="en-US" b="1" i="0" u="sng" dirty="0">
                <a:effectLst/>
                <a:latin typeface="-apple-system"/>
              </a:rPr>
              <a:t>SOAP (Simple Object Access Protocol): </a:t>
            </a:r>
            <a:r>
              <a:rPr lang="en-US" b="0" i="0" dirty="0">
                <a:effectLst/>
                <a:latin typeface="-apple-system"/>
              </a:rPr>
              <a:t>SOAP is a protocol-based, heavyweight standard for structured information exchange. It relies on XML messages and can operate over various lower-level protocols like HTTP, SMTP, and more. Known for its strict standards, security features, and reliability.</a:t>
            </a:r>
            <a:endParaRPr lang="en-US" dirty="0"/>
          </a:p>
        </p:txBody>
      </p:sp>
      <p:sp>
        <p:nvSpPr>
          <p:cNvPr id="7" name="TextBox 6">
            <a:extLst>
              <a:ext uri="{FF2B5EF4-FFF2-40B4-BE49-F238E27FC236}">
                <a16:creationId xmlns:a16="http://schemas.microsoft.com/office/drawing/2014/main" id="{D99A12AB-02D9-7FBB-4BB0-5F5820AA9334}"/>
              </a:ext>
            </a:extLst>
          </p:cNvPr>
          <p:cNvSpPr txBox="1"/>
          <p:nvPr/>
        </p:nvSpPr>
        <p:spPr>
          <a:xfrm>
            <a:off x="9009126" y="3441680"/>
            <a:ext cx="3092678" cy="3416320"/>
          </a:xfrm>
          <a:prstGeom prst="rect">
            <a:avLst/>
          </a:prstGeom>
          <a:noFill/>
        </p:spPr>
        <p:txBody>
          <a:bodyPr wrap="square">
            <a:spAutoFit/>
          </a:bodyPr>
          <a:lstStyle/>
          <a:p>
            <a:r>
              <a:rPr lang="en-US" b="1" i="0" u="sng" dirty="0">
                <a:effectLst/>
                <a:latin typeface="-apple-system"/>
              </a:rPr>
              <a:t>RESTful (Representational State Transfer): </a:t>
            </a:r>
            <a:r>
              <a:rPr lang="en-US" b="0" i="0" dirty="0">
                <a:effectLst/>
                <a:latin typeface="-apple-system"/>
              </a:rPr>
              <a:t>REST is an architectural style based on the principles of simplicity, statelessness, and resource-based interactions. It typically uses standard HTTP methods (GET, POST, PUT, DELETE) for communication. RESTful APIs are lightweight and suitable for web and mobile applications.</a:t>
            </a:r>
            <a:endParaRPr lang="en-US" dirty="0"/>
          </a:p>
        </p:txBody>
      </p:sp>
      <p:sp>
        <p:nvSpPr>
          <p:cNvPr id="9" name="TextBox 8">
            <a:extLst>
              <a:ext uri="{FF2B5EF4-FFF2-40B4-BE49-F238E27FC236}">
                <a16:creationId xmlns:a16="http://schemas.microsoft.com/office/drawing/2014/main" id="{93288B06-C038-63C9-09EB-E80A0644FBCE}"/>
              </a:ext>
            </a:extLst>
          </p:cNvPr>
          <p:cNvSpPr txBox="1"/>
          <p:nvPr/>
        </p:nvSpPr>
        <p:spPr>
          <a:xfrm>
            <a:off x="0" y="5909024"/>
            <a:ext cx="9006840" cy="923330"/>
          </a:xfrm>
          <a:prstGeom prst="rect">
            <a:avLst/>
          </a:prstGeom>
          <a:noFill/>
        </p:spPr>
        <p:txBody>
          <a:bodyPr wrap="square">
            <a:spAutoFit/>
          </a:bodyPr>
          <a:lstStyle/>
          <a:p>
            <a:r>
              <a:rPr lang="en-US" b="1" i="0" u="sng" dirty="0" err="1">
                <a:effectLst/>
                <a:latin typeface="-apple-system"/>
              </a:rPr>
              <a:t>gRPC</a:t>
            </a:r>
            <a:r>
              <a:rPr lang="en-US" b="1" i="0" u="sng" dirty="0">
                <a:effectLst/>
                <a:latin typeface="-apple-system"/>
              </a:rPr>
              <a:t>: </a:t>
            </a:r>
            <a:r>
              <a:rPr lang="en-US" b="0" i="0" dirty="0" err="1">
                <a:effectLst/>
                <a:latin typeface="-apple-system"/>
              </a:rPr>
              <a:t>gRPC</a:t>
            </a:r>
            <a:r>
              <a:rPr lang="en-US" b="0" i="0" dirty="0">
                <a:effectLst/>
                <a:latin typeface="-apple-system"/>
              </a:rPr>
              <a:t> is a high-performance, language-agnostic framework for building efficient, real-time APIs. It uses Protocol Buffers for serialization and offers features like authentication, load balancing, and bidirectional streaming. Ideal for microservices and real-time applications.</a:t>
            </a:r>
            <a:endParaRPr lang="en-US" dirty="0"/>
          </a:p>
        </p:txBody>
      </p:sp>
    </p:spTree>
    <p:extLst>
      <p:ext uri="{BB962C8B-B14F-4D97-AF65-F5344CB8AC3E}">
        <p14:creationId xmlns:p14="http://schemas.microsoft.com/office/powerpoint/2010/main" val="1166255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Image preview">
            <a:extLst>
              <a:ext uri="{FF2B5EF4-FFF2-40B4-BE49-F238E27FC236}">
                <a16:creationId xmlns:a16="http://schemas.microsoft.com/office/drawing/2014/main" id="{0C44C51C-359F-0440-DE3A-5B20D1B9D0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7400" y="0"/>
            <a:ext cx="55356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94274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Image preview">
            <a:extLst>
              <a:ext uri="{FF2B5EF4-FFF2-40B4-BE49-F238E27FC236}">
                <a16:creationId xmlns:a16="http://schemas.microsoft.com/office/drawing/2014/main" id="{90F2A5B8-522D-D34A-5CA1-4FD299817B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57575" y="0"/>
            <a:ext cx="5275263"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02BCCB0-CF24-D943-F7D5-6638D2C58795}"/>
              </a:ext>
            </a:extLst>
          </p:cNvPr>
          <p:cNvSpPr txBox="1"/>
          <p:nvPr/>
        </p:nvSpPr>
        <p:spPr>
          <a:xfrm>
            <a:off x="0" y="6350169"/>
            <a:ext cx="2722626" cy="507831"/>
          </a:xfrm>
          <a:prstGeom prst="rect">
            <a:avLst/>
          </a:prstGeom>
          <a:noFill/>
        </p:spPr>
        <p:txBody>
          <a:bodyPr wrap="square">
            <a:spAutoFit/>
          </a:bodyPr>
          <a:lstStyle/>
          <a:p>
            <a:r>
              <a:rPr lang="en-US" sz="900" dirty="0"/>
              <a:t>https://www.linkedin.com/search/results/content/?keywords=api%20gif&amp;origin=GLOBAL_SEARCH_HEADER&amp;sid=%3Ae~</a:t>
            </a:r>
          </a:p>
        </p:txBody>
      </p:sp>
    </p:spTree>
    <p:extLst>
      <p:ext uri="{BB962C8B-B14F-4D97-AF65-F5344CB8AC3E}">
        <p14:creationId xmlns:p14="http://schemas.microsoft.com/office/powerpoint/2010/main" val="3807968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2760A3-D29D-5918-9B43-664773050E7E}"/>
              </a:ext>
            </a:extLst>
          </p:cNvPr>
          <p:cNvPicPr>
            <a:picLocks noChangeAspect="1"/>
          </p:cNvPicPr>
          <p:nvPr/>
        </p:nvPicPr>
        <p:blipFill>
          <a:blip r:embed="rId2"/>
          <a:stretch>
            <a:fillRect/>
          </a:stretch>
        </p:blipFill>
        <p:spPr>
          <a:xfrm>
            <a:off x="0" y="60532"/>
            <a:ext cx="12192000" cy="6736935"/>
          </a:xfrm>
          <a:prstGeom prst="rect">
            <a:avLst/>
          </a:prstGeom>
        </p:spPr>
      </p:pic>
      <p:pic>
        <p:nvPicPr>
          <p:cNvPr id="9" name="Picture 8">
            <a:extLst>
              <a:ext uri="{FF2B5EF4-FFF2-40B4-BE49-F238E27FC236}">
                <a16:creationId xmlns:a16="http://schemas.microsoft.com/office/drawing/2014/main" id="{C955F8C5-11BC-9E4E-69CC-F91A52F57A87}"/>
              </a:ext>
            </a:extLst>
          </p:cNvPr>
          <p:cNvPicPr>
            <a:picLocks noChangeAspect="1"/>
          </p:cNvPicPr>
          <p:nvPr/>
        </p:nvPicPr>
        <p:blipFill>
          <a:blip r:embed="rId3"/>
          <a:stretch>
            <a:fillRect/>
          </a:stretch>
        </p:blipFill>
        <p:spPr>
          <a:xfrm rot="19637346">
            <a:off x="1148679" y="4095086"/>
            <a:ext cx="1478896" cy="1313210"/>
          </a:xfrm>
          <a:prstGeom prst="rect">
            <a:avLst/>
          </a:prstGeom>
        </p:spPr>
      </p:pic>
    </p:spTree>
    <p:extLst>
      <p:ext uri="{BB962C8B-B14F-4D97-AF65-F5344CB8AC3E}">
        <p14:creationId xmlns:p14="http://schemas.microsoft.com/office/powerpoint/2010/main" val="40514764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a:extLst>
              <a:ext uri="{FF2B5EF4-FFF2-40B4-BE49-F238E27FC236}">
                <a16:creationId xmlns:a16="http://schemas.microsoft.com/office/drawing/2014/main" id="{299D05C0-B6EA-C375-699D-49AC58846A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272087"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4A170E3-5CDF-5B69-A3C8-B6A88C62E2B9}"/>
              </a:ext>
            </a:extLst>
          </p:cNvPr>
          <p:cNvSpPr txBox="1"/>
          <p:nvPr/>
        </p:nvSpPr>
        <p:spPr>
          <a:xfrm>
            <a:off x="5321808" y="445544"/>
            <a:ext cx="5486400" cy="6494085"/>
          </a:xfrm>
          <a:prstGeom prst="rect">
            <a:avLst/>
          </a:prstGeom>
          <a:noFill/>
        </p:spPr>
        <p:txBody>
          <a:bodyPr wrap="square">
            <a:spAutoFit/>
          </a:bodyPr>
          <a:lstStyle/>
          <a:p>
            <a:pPr algn="l"/>
            <a:r>
              <a:rPr lang="en-US" sz="1600" b="1" i="0" dirty="0">
                <a:solidFill>
                  <a:srgbClr val="363737"/>
                </a:solidFill>
                <a:effectLst/>
                <a:latin typeface="Spectral"/>
              </a:rPr>
              <a:t>API (Application Programming Interface) and SDK (Software Development Kit)</a:t>
            </a:r>
            <a:r>
              <a:rPr lang="en-US" sz="1600" b="0" i="0" dirty="0">
                <a:solidFill>
                  <a:srgbClr val="363737"/>
                </a:solidFill>
                <a:effectLst/>
                <a:latin typeface="Spectral"/>
              </a:rPr>
              <a:t> are essential tools in the software development world, but they serve distinct purposes:</a:t>
            </a:r>
            <a:br>
              <a:rPr lang="en-US" sz="1600" b="0" i="0" dirty="0">
                <a:solidFill>
                  <a:srgbClr val="363737"/>
                </a:solidFill>
                <a:effectLst/>
                <a:latin typeface="Spectral"/>
              </a:rPr>
            </a:br>
            <a:br>
              <a:rPr lang="en-US" sz="1600" b="0" i="0" dirty="0">
                <a:solidFill>
                  <a:srgbClr val="363737"/>
                </a:solidFill>
                <a:effectLst/>
                <a:latin typeface="Spectral"/>
              </a:rPr>
            </a:br>
            <a:r>
              <a:rPr lang="en-US" sz="1600" b="1" i="0" dirty="0">
                <a:solidFill>
                  <a:srgbClr val="363737"/>
                </a:solidFill>
                <a:effectLst/>
                <a:latin typeface="Spectral"/>
              </a:rPr>
              <a:t>API:</a:t>
            </a:r>
            <a:br>
              <a:rPr lang="en-US" sz="1600" b="0" i="0" dirty="0">
                <a:solidFill>
                  <a:srgbClr val="363737"/>
                </a:solidFill>
                <a:effectLst/>
                <a:latin typeface="Spectral"/>
              </a:rPr>
            </a:br>
            <a:r>
              <a:rPr lang="en-US" sz="1600" b="0" i="0" dirty="0">
                <a:solidFill>
                  <a:srgbClr val="363737"/>
                </a:solidFill>
                <a:effectLst/>
                <a:latin typeface="Spectral"/>
              </a:rPr>
              <a:t>An API is a set of rules and protocols that allows different software applications and services to communicate with each other.</a:t>
            </a:r>
          </a:p>
          <a:p>
            <a:pPr algn="l">
              <a:buFont typeface="+mj-lt"/>
              <a:buAutoNum type="arabicPeriod"/>
            </a:pPr>
            <a:r>
              <a:rPr lang="en-US" sz="1600" b="0" i="0" dirty="0">
                <a:solidFill>
                  <a:srgbClr val="363737"/>
                </a:solidFill>
                <a:effectLst/>
                <a:latin typeface="Spectral"/>
              </a:rPr>
              <a:t>It defines how software components should interact.</a:t>
            </a:r>
          </a:p>
          <a:p>
            <a:pPr algn="l">
              <a:buFont typeface="+mj-lt"/>
              <a:buAutoNum type="arabicPeriod"/>
            </a:pPr>
            <a:r>
              <a:rPr lang="en-US" sz="1600" b="0" i="0" dirty="0">
                <a:solidFill>
                  <a:srgbClr val="363737"/>
                </a:solidFill>
                <a:effectLst/>
                <a:latin typeface="Spectral"/>
              </a:rPr>
              <a:t>Facilitates data exchange and functionality access between software components.</a:t>
            </a:r>
          </a:p>
          <a:p>
            <a:pPr algn="l">
              <a:buFont typeface="+mj-lt"/>
              <a:buAutoNum type="arabicPeriod"/>
            </a:pPr>
            <a:r>
              <a:rPr lang="en-US" sz="1600" b="0" i="0" dirty="0">
                <a:solidFill>
                  <a:srgbClr val="363737"/>
                </a:solidFill>
                <a:effectLst/>
                <a:latin typeface="Spectral"/>
              </a:rPr>
              <a:t>Typically consists of endpoints, requests, and responses.</a:t>
            </a:r>
          </a:p>
          <a:p>
            <a:pPr algn="l"/>
            <a:r>
              <a:rPr lang="en-US" sz="1600" b="1" i="0" dirty="0">
                <a:solidFill>
                  <a:srgbClr val="363737"/>
                </a:solidFill>
                <a:effectLst/>
                <a:latin typeface="Spectral"/>
              </a:rPr>
              <a:t>SDK:</a:t>
            </a:r>
            <a:br>
              <a:rPr lang="en-US" sz="1600" b="0" i="0" dirty="0">
                <a:solidFill>
                  <a:srgbClr val="363737"/>
                </a:solidFill>
                <a:effectLst/>
                <a:latin typeface="Spectral"/>
              </a:rPr>
            </a:br>
            <a:r>
              <a:rPr lang="en-US" sz="1600" b="0" i="0" dirty="0">
                <a:solidFill>
                  <a:srgbClr val="363737"/>
                </a:solidFill>
                <a:effectLst/>
                <a:latin typeface="Spectral"/>
              </a:rPr>
              <a:t>An SDK is a comprehensive package of tools, libraries, sample code, and documentation that assists developers in building applications for a particular platform, framework, or hardware.</a:t>
            </a:r>
          </a:p>
          <a:p>
            <a:pPr algn="l">
              <a:buFont typeface="+mj-lt"/>
              <a:buAutoNum type="arabicPeriod"/>
            </a:pPr>
            <a:r>
              <a:rPr lang="en-US" sz="1600" b="0" i="0" dirty="0">
                <a:solidFill>
                  <a:srgbClr val="363737"/>
                </a:solidFill>
                <a:effectLst/>
                <a:latin typeface="Spectral"/>
              </a:rPr>
              <a:t>Offers higher-level abstractions, simplifying development for a specific platform.</a:t>
            </a:r>
          </a:p>
          <a:p>
            <a:pPr algn="l">
              <a:buFont typeface="+mj-lt"/>
              <a:buAutoNum type="arabicPeriod"/>
            </a:pPr>
            <a:r>
              <a:rPr lang="en-US" sz="1600" b="0" i="0" dirty="0">
                <a:solidFill>
                  <a:srgbClr val="363737"/>
                </a:solidFill>
                <a:effectLst/>
                <a:latin typeface="Spectral"/>
              </a:rPr>
              <a:t>Tailored to specific platforms or frameworks, ensuring compatibility and optimal performance on that platform.</a:t>
            </a:r>
          </a:p>
          <a:p>
            <a:pPr algn="l">
              <a:buFont typeface="+mj-lt"/>
              <a:buAutoNum type="arabicPeriod"/>
            </a:pPr>
            <a:r>
              <a:rPr lang="en-US" sz="1600" b="0" i="0" dirty="0">
                <a:solidFill>
                  <a:srgbClr val="363737"/>
                </a:solidFill>
                <a:effectLst/>
                <a:latin typeface="Spectral"/>
              </a:rPr>
              <a:t>Offer access to advanced features and capabilities specific to the platform, which might be otherwise challenging to implement from scratch.</a:t>
            </a:r>
          </a:p>
          <a:p>
            <a:pPr algn="l"/>
            <a:endParaRPr lang="en-US" sz="1600" b="0" i="0" dirty="0">
              <a:solidFill>
                <a:srgbClr val="363737"/>
              </a:solidFill>
              <a:effectLst/>
              <a:latin typeface="Spectral"/>
            </a:endParaRPr>
          </a:p>
          <a:p>
            <a:pPr algn="l"/>
            <a:r>
              <a:rPr lang="en-US" sz="1600" b="0" i="0" dirty="0">
                <a:solidFill>
                  <a:srgbClr val="363737"/>
                </a:solidFill>
                <a:effectLst/>
                <a:latin typeface="Spectral"/>
              </a:rPr>
              <a:t>The choice between APIs and SDKs depends on the development goals and requirements of the project.</a:t>
            </a:r>
          </a:p>
        </p:txBody>
      </p:sp>
    </p:spTree>
    <p:extLst>
      <p:ext uri="{BB962C8B-B14F-4D97-AF65-F5344CB8AC3E}">
        <p14:creationId xmlns:p14="http://schemas.microsoft.com/office/powerpoint/2010/main" val="11120133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FE7F42-BA91-128A-920E-40D896F7FE4B}"/>
              </a:ext>
            </a:extLst>
          </p:cNvPr>
          <p:cNvSpPr txBox="1"/>
          <p:nvPr/>
        </p:nvSpPr>
        <p:spPr>
          <a:xfrm>
            <a:off x="157734" y="179754"/>
            <a:ext cx="9653778" cy="369332"/>
          </a:xfrm>
          <a:prstGeom prst="rect">
            <a:avLst/>
          </a:prstGeom>
          <a:noFill/>
        </p:spPr>
        <p:txBody>
          <a:bodyPr wrap="square">
            <a:spAutoFit/>
          </a:bodyPr>
          <a:lstStyle/>
          <a:p>
            <a:pPr algn="l"/>
            <a:r>
              <a:rPr lang="en-US" b="1" i="0" dirty="0">
                <a:solidFill>
                  <a:srgbClr val="242424"/>
                </a:solidFill>
                <a:effectLst/>
                <a:latin typeface="sohne"/>
              </a:rPr>
              <a:t>Securing External APIs with Azure Application Gateway and Azure API Management</a:t>
            </a:r>
          </a:p>
        </p:txBody>
      </p:sp>
      <p:pic>
        <p:nvPicPr>
          <p:cNvPr id="4" name="Picture 3">
            <a:extLst>
              <a:ext uri="{FF2B5EF4-FFF2-40B4-BE49-F238E27FC236}">
                <a16:creationId xmlns:a16="http://schemas.microsoft.com/office/drawing/2014/main" id="{FBEFF9B9-7283-5919-6C01-33898C0C5D89}"/>
              </a:ext>
            </a:extLst>
          </p:cNvPr>
          <p:cNvPicPr>
            <a:picLocks noChangeAspect="1"/>
          </p:cNvPicPr>
          <p:nvPr/>
        </p:nvPicPr>
        <p:blipFill>
          <a:blip r:embed="rId2"/>
          <a:stretch>
            <a:fillRect/>
          </a:stretch>
        </p:blipFill>
        <p:spPr>
          <a:xfrm>
            <a:off x="210312" y="504237"/>
            <a:ext cx="10248137" cy="6015210"/>
          </a:xfrm>
          <a:prstGeom prst="rect">
            <a:avLst/>
          </a:prstGeom>
        </p:spPr>
      </p:pic>
      <p:sp>
        <p:nvSpPr>
          <p:cNvPr id="6" name="TextBox 5">
            <a:extLst>
              <a:ext uri="{FF2B5EF4-FFF2-40B4-BE49-F238E27FC236}">
                <a16:creationId xmlns:a16="http://schemas.microsoft.com/office/drawing/2014/main" id="{2432AF0F-8B16-01D3-1872-8EB5036C3542}"/>
              </a:ext>
            </a:extLst>
          </p:cNvPr>
          <p:cNvSpPr txBox="1"/>
          <p:nvPr/>
        </p:nvSpPr>
        <p:spPr>
          <a:xfrm>
            <a:off x="-80678" y="6627168"/>
            <a:ext cx="7944517" cy="230832"/>
          </a:xfrm>
          <a:prstGeom prst="rect">
            <a:avLst/>
          </a:prstGeom>
          <a:noFill/>
        </p:spPr>
        <p:txBody>
          <a:bodyPr wrap="square">
            <a:spAutoFit/>
          </a:bodyPr>
          <a:lstStyle/>
          <a:p>
            <a:r>
              <a:rPr lang="en-US" sz="900" dirty="0"/>
              <a:t>https://keithjenneke.medium.com/securing-external-apis-with-azure-application-gateway-and-azure-api-management-beda796b3ef1</a:t>
            </a:r>
          </a:p>
        </p:txBody>
      </p:sp>
    </p:spTree>
    <p:extLst>
      <p:ext uri="{BB962C8B-B14F-4D97-AF65-F5344CB8AC3E}">
        <p14:creationId xmlns:p14="http://schemas.microsoft.com/office/powerpoint/2010/main" val="39134354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31AA01A-4219-5CC5-2620-3985495AB059}"/>
              </a:ext>
            </a:extLst>
          </p:cNvPr>
          <p:cNvPicPr>
            <a:picLocks noChangeAspect="1"/>
          </p:cNvPicPr>
          <p:nvPr/>
        </p:nvPicPr>
        <p:blipFill>
          <a:blip r:embed="rId2"/>
          <a:stretch>
            <a:fillRect/>
          </a:stretch>
        </p:blipFill>
        <p:spPr>
          <a:xfrm>
            <a:off x="103009" y="1475612"/>
            <a:ext cx="12088991" cy="5051680"/>
          </a:xfrm>
          <a:prstGeom prst="rect">
            <a:avLst/>
          </a:prstGeom>
        </p:spPr>
      </p:pic>
      <p:sp>
        <p:nvSpPr>
          <p:cNvPr id="4" name="TextBox 3">
            <a:extLst>
              <a:ext uri="{FF2B5EF4-FFF2-40B4-BE49-F238E27FC236}">
                <a16:creationId xmlns:a16="http://schemas.microsoft.com/office/drawing/2014/main" id="{0FCF4ED7-363E-817C-CC0A-50894B21CA79}"/>
              </a:ext>
            </a:extLst>
          </p:cNvPr>
          <p:cNvSpPr txBox="1"/>
          <p:nvPr/>
        </p:nvSpPr>
        <p:spPr>
          <a:xfrm>
            <a:off x="0" y="6627168"/>
            <a:ext cx="6096000" cy="230832"/>
          </a:xfrm>
          <a:prstGeom prst="rect">
            <a:avLst/>
          </a:prstGeom>
          <a:noFill/>
        </p:spPr>
        <p:txBody>
          <a:bodyPr wrap="square">
            <a:spAutoFit/>
          </a:bodyPr>
          <a:lstStyle/>
          <a:p>
            <a:r>
              <a:rPr lang="en-US" sz="900" dirty="0"/>
              <a:t>https://medium.com/@khandelwal.praful/azure-app-gateway-api-management-and-aks-integration-a746e6d122d9</a:t>
            </a:r>
          </a:p>
        </p:txBody>
      </p:sp>
      <p:sp>
        <p:nvSpPr>
          <p:cNvPr id="6" name="TextBox 5">
            <a:extLst>
              <a:ext uri="{FF2B5EF4-FFF2-40B4-BE49-F238E27FC236}">
                <a16:creationId xmlns:a16="http://schemas.microsoft.com/office/drawing/2014/main" id="{B7995FDE-0FA5-2314-84A8-EB2CF29832C3}"/>
              </a:ext>
            </a:extLst>
          </p:cNvPr>
          <p:cNvSpPr txBox="1"/>
          <p:nvPr/>
        </p:nvSpPr>
        <p:spPr>
          <a:xfrm>
            <a:off x="203454" y="604951"/>
            <a:ext cx="8949690" cy="369332"/>
          </a:xfrm>
          <a:prstGeom prst="rect">
            <a:avLst/>
          </a:prstGeom>
          <a:noFill/>
        </p:spPr>
        <p:txBody>
          <a:bodyPr wrap="square">
            <a:spAutoFit/>
          </a:bodyPr>
          <a:lstStyle/>
          <a:p>
            <a:pPr algn="l"/>
            <a:r>
              <a:rPr lang="en-US" b="1" i="0" dirty="0">
                <a:solidFill>
                  <a:srgbClr val="242424"/>
                </a:solidFill>
                <a:effectLst/>
                <a:latin typeface="sohne"/>
              </a:rPr>
              <a:t>Azure App Gateway, API Management and AKS Integration — Design Pattern 1</a:t>
            </a:r>
          </a:p>
        </p:txBody>
      </p:sp>
    </p:spTree>
    <p:extLst>
      <p:ext uri="{BB962C8B-B14F-4D97-AF65-F5344CB8AC3E}">
        <p14:creationId xmlns:p14="http://schemas.microsoft.com/office/powerpoint/2010/main" val="2816842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69F617-C0A7-1600-D982-A3CE93D58D78}"/>
              </a:ext>
            </a:extLst>
          </p:cNvPr>
          <p:cNvPicPr>
            <a:picLocks noChangeAspect="1"/>
          </p:cNvPicPr>
          <p:nvPr/>
        </p:nvPicPr>
        <p:blipFill>
          <a:blip r:embed="rId2"/>
          <a:stretch>
            <a:fillRect/>
          </a:stretch>
        </p:blipFill>
        <p:spPr>
          <a:xfrm>
            <a:off x="222177" y="1663446"/>
            <a:ext cx="11798754" cy="4953000"/>
          </a:xfrm>
          <a:prstGeom prst="rect">
            <a:avLst/>
          </a:prstGeom>
        </p:spPr>
      </p:pic>
      <p:sp>
        <p:nvSpPr>
          <p:cNvPr id="7" name="TextBox 6">
            <a:extLst>
              <a:ext uri="{FF2B5EF4-FFF2-40B4-BE49-F238E27FC236}">
                <a16:creationId xmlns:a16="http://schemas.microsoft.com/office/drawing/2014/main" id="{5D660645-5348-E333-228F-4FA0C4334650}"/>
              </a:ext>
            </a:extLst>
          </p:cNvPr>
          <p:cNvSpPr txBox="1"/>
          <p:nvPr/>
        </p:nvSpPr>
        <p:spPr>
          <a:xfrm>
            <a:off x="0" y="6627168"/>
            <a:ext cx="7952994" cy="230832"/>
          </a:xfrm>
          <a:prstGeom prst="rect">
            <a:avLst/>
          </a:prstGeom>
          <a:noFill/>
        </p:spPr>
        <p:txBody>
          <a:bodyPr wrap="square">
            <a:spAutoFit/>
          </a:bodyPr>
          <a:lstStyle/>
          <a:p>
            <a:r>
              <a:rPr lang="en-US" sz="900" dirty="0"/>
              <a:t>https://medium.com/@khandelwal.praful/azure-app-gateway-api-management-and-aks-integration-design-pattern-2-77bc84690745</a:t>
            </a:r>
          </a:p>
        </p:txBody>
      </p:sp>
      <p:sp>
        <p:nvSpPr>
          <p:cNvPr id="9" name="TextBox 8">
            <a:extLst>
              <a:ext uri="{FF2B5EF4-FFF2-40B4-BE49-F238E27FC236}">
                <a16:creationId xmlns:a16="http://schemas.microsoft.com/office/drawing/2014/main" id="{4E4E829B-949F-205C-F231-EC3A75D946F6}"/>
              </a:ext>
            </a:extLst>
          </p:cNvPr>
          <p:cNvSpPr txBox="1"/>
          <p:nvPr/>
        </p:nvSpPr>
        <p:spPr>
          <a:xfrm>
            <a:off x="148590" y="632383"/>
            <a:ext cx="9672066" cy="369332"/>
          </a:xfrm>
          <a:prstGeom prst="rect">
            <a:avLst/>
          </a:prstGeom>
          <a:noFill/>
        </p:spPr>
        <p:txBody>
          <a:bodyPr wrap="square">
            <a:spAutoFit/>
          </a:bodyPr>
          <a:lstStyle/>
          <a:p>
            <a:pPr algn="l"/>
            <a:r>
              <a:rPr lang="en-US" b="1" i="0" dirty="0">
                <a:solidFill>
                  <a:srgbClr val="242424"/>
                </a:solidFill>
                <a:effectLst/>
                <a:latin typeface="sohne"/>
              </a:rPr>
              <a:t>Azure App Gateway, API Management and AKS Integration — Design Pattern 2</a:t>
            </a:r>
          </a:p>
        </p:txBody>
      </p:sp>
    </p:spTree>
    <p:extLst>
      <p:ext uri="{BB962C8B-B14F-4D97-AF65-F5344CB8AC3E}">
        <p14:creationId xmlns:p14="http://schemas.microsoft.com/office/powerpoint/2010/main" val="25221262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B442B-4054-37E9-339C-88085B2923FB}"/>
              </a:ext>
            </a:extLst>
          </p:cNvPr>
          <p:cNvSpPr>
            <a:spLocks noGrp="1"/>
          </p:cNvSpPr>
          <p:nvPr>
            <p:ph type="title"/>
          </p:nvPr>
        </p:nvSpPr>
        <p:spPr/>
        <p:txBody>
          <a:bodyPr/>
          <a:lstStyle/>
          <a:p>
            <a:r>
              <a:rPr lang="en-US" dirty="0"/>
              <a:t>API Knowledge Source?</a:t>
            </a:r>
          </a:p>
        </p:txBody>
      </p:sp>
      <p:sp>
        <p:nvSpPr>
          <p:cNvPr id="3" name="Content Placeholder 2">
            <a:extLst>
              <a:ext uri="{FF2B5EF4-FFF2-40B4-BE49-F238E27FC236}">
                <a16:creationId xmlns:a16="http://schemas.microsoft.com/office/drawing/2014/main" id="{FE8E5446-89F1-9306-9EA0-561773DFB2C3}"/>
              </a:ext>
            </a:extLst>
          </p:cNvPr>
          <p:cNvSpPr>
            <a:spLocks noGrp="1"/>
          </p:cNvSpPr>
          <p:nvPr>
            <p:ph idx="1"/>
          </p:nvPr>
        </p:nvSpPr>
        <p:spPr/>
        <p:txBody>
          <a:bodyPr>
            <a:normAutofit lnSpcReduction="10000"/>
          </a:bodyPr>
          <a:lstStyle/>
          <a:p>
            <a:r>
              <a:rPr lang="en-US" dirty="0">
                <a:hlinkClick r:id="rId2"/>
              </a:rPr>
              <a:t>https://learn.microsoft.com/en-us/answers/questions/1065016/difference-between-application-gateway-and-api-man</a:t>
            </a:r>
            <a:endParaRPr lang="en-US" dirty="0"/>
          </a:p>
          <a:p>
            <a:r>
              <a:rPr lang="en-US" dirty="0">
                <a:hlinkClick r:id="rId3"/>
              </a:rPr>
              <a:t>https://www.youtube.com/watch?v=6DLZdw5nDHo</a:t>
            </a:r>
            <a:endParaRPr lang="en-US" dirty="0"/>
          </a:p>
          <a:p>
            <a:r>
              <a:rPr lang="en-US" dirty="0"/>
              <a:t>Rapid API (Google it)</a:t>
            </a:r>
          </a:p>
          <a:p>
            <a:r>
              <a:rPr lang="en-US" dirty="0"/>
              <a:t>Swagger</a:t>
            </a:r>
          </a:p>
          <a:p>
            <a:r>
              <a:rPr lang="en-US" dirty="0">
                <a:hlinkClick r:id="rId4"/>
              </a:rPr>
              <a:t>https://azure.github.io/api-management-resources/</a:t>
            </a:r>
            <a:endParaRPr lang="en-US" dirty="0"/>
          </a:p>
          <a:p>
            <a:r>
              <a:rPr lang="en-US" dirty="0">
                <a:hlinkClick r:id="rId5"/>
              </a:rPr>
              <a:t>https://techcommunity.microsoft.com/t5/azure-architecture-blog/leverage-azure-api-management-to-distribute-api-traffic-to/ba-p/4041813</a:t>
            </a:r>
            <a:endParaRPr lang="en-US" dirty="0"/>
          </a:p>
          <a:p>
            <a:endParaRPr lang="en-US" dirty="0"/>
          </a:p>
        </p:txBody>
      </p:sp>
    </p:spTree>
    <p:extLst>
      <p:ext uri="{BB962C8B-B14F-4D97-AF65-F5344CB8AC3E}">
        <p14:creationId xmlns:p14="http://schemas.microsoft.com/office/powerpoint/2010/main" val="34600255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3018B-74DF-634A-F531-F0ABA97F403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8243CA9-D682-DF09-DBA9-889F035681E4}"/>
              </a:ext>
            </a:extLst>
          </p:cNvPr>
          <p:cNvSpPr>
            <a:spLocks noGrp="1"/>
          </p:cNvSpPr>
          <p:nvPr>
            <p:ph idx="1"/>
          </p:nvPr>
        </p:nvSpPr>
        <p:spPr/>
        <p:txBody>
          <a:bodyPr/>
          <a:lstStyle/>
          <a:p>
            <a:pPr marL="0" indent="0">
              <a:buNone/>
            </a:pPr>
            <a:r>
              <a:rPr lang="en-US" dirty="0">
                <a:hlinkClick r:id="rId2"/>
              </a:rPr>
              <a:t>https://betterprogramming.pub/how-to-auto-generate-an-api-gateway-for-azure-kubernetes-services-f20149253ed3</a:t>
            </a:r>
            <a:endParaRPr lang="en-US" dirty="0"/>
          </a:p>
          <a:p>
            <a:pPr marL="0" indent="0">
              <a:buNone/>
            </a:pPr>
            <a:endParaRPr lang="en-US" dirty="0"/>
          </a:p>
        </p:txBody>
      </p:sp>
    </p:spTree>
    <p:extLst>
      <p:ext uri="{BB962C8B-B14F-4D97-AF65-F5344CB8AC3E}">
        <p14:creationId xmlns:p14="http://schemas.microsoft.com/office/powerpoint/2010/main" val="2961696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PI (Application Programming Interface)">
            <a:extLst>
              <a:ext uri="{FF2B5EF4-FFF2-40B4-BE49-F238E27FC236}">
                <a16:creationId xmlns:a16="http://schemas.microsoft.com/office/drawing/2014/main" id="{BED9F2D0-F6F5-091D-3D32-BD327AD518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762" y="1218922"/>
            <a:ext cx="10914758" cy="563907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E1C8DA6-1A81-A46D-040F-CBD79EBD9FD8}"/>
              </a:ext>
            </a:extLst>
          </p:cNvPr>
          <p:cNvSpPr txBox="1"/>
          <p:nvPr/>
        </p:nvSpPr>
        <p:spPr>
          <a:xfrm>
            <a:off x="194310" y="144518"/>
            <a:ext cx="6094476" cy="369332"/>
          </a:xfrm>
          <a:prstGeom prst="rect">
            <a:avLst/>
          </a:prstGeom>
          <a:noFill/>
        </p:spPr>
        <p:txBody>
          <a:bodyPr wrap="square">
            <a:spAutoFit/>
          </a:bodyPr>
          <a:lstStyle/>
          <a:p>
            <a:pPr algn="l" fontAlgn="base"/>
            <a:r>
              <a:rPr lang="en-US" b="1" i="0" dirty="0">
                <a:solidFill>
                  <a:srgbClr val="273239"/>
                </a:solidFill>
                <a:effectLst/>
                <a:latin typeface="Source Sans 3"/>
              </a:rPr>
              <a:t>What is an API (Application Programming Interface)</a:t>
            </a:r>
          </a:p>
        </p:txBody>
      </p:sp>
    </p:spTree>
    <p:extLst>
      <p:ext uri="{BB962C8B-B14F-4D97-AF65-F5344CB8AC3E}">
        <p14:creationId xmlns:p14="http://schemas.microsoft.com/office/powerpoint/2010/main" val="2414269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diagram of a computer program">
            <a:extLst>
              <a:ext uri="{FF2B5EF4-FFF2-40B4-BE49-F238E27FC236}">
                <a16:creationId xmlns:a16="http://schemas.microsoft.com/office/drawing/2014/main" id="{C1E345ED-05B7-E43E-12DA-DA1FC68E1C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21764"/>
            <a:ext cx="12192000" cy="5336236"/>
          </a:xfrm>
          <a:prstGeom prst="rect">
            <a:avLst/>
          </a:prstGeom>
        </p:spPr>
      </p:pic>
      <p:sp>
        <p:nvSpPr>
          <p:cNvPr id="11" name="TextBox 10">
            <a:extLst>
              <a:ext uri="{FF2B5EF4-FFF2-40B4-BE49-F238E27FC236}">
                <a16:creationId xmlns:a16="http://schemas.microsoft.com/office/drawing/2014/main" id="{121C52D3-8019-7525-5F30-4C9EADE441A1}"/>
              </a:ext>
            </a:extLst>
          </p:cNvPr>
          <p:cNvSpPr txBox="1"/>
          <p:nvPr/>
        </p:nvSpPr>
        <p:spPr>
          <a:xfrm>
            <a:off x="93726" y="347472"/>
            <a:ext cx="9827514" cy="923330"/>
          </a:xfrm>
          <a:prstGeom prst="rect">
            <a:avLst/>
          </a:prstGeom>
          <a:noFill/>
        </p:spPr>
        <p:txBody>
          <a:bodyPr wrap="square">
            <a:spAutoFit/>
          </a:bodyPr>
          <a:lstStyle/>
          <a:p>
            <a:r>
              <a:rPr lang="en-US" b="1" i="0" dirty="0">
                <a:solidFill>
                  <a:srgbClr val="273239"/>
                </a:solidFill>
                <a:effectLst/>
                <a:latin typeface="Nunito" pitchFamily="2" charset="0"/>
              </a:rPr>
              <a:t>An API </a:t>
            </a:r>
            <a:r>
              <a:rPr lang="en-US" b="0" i="0" dirty="0">
                <a:solidFill>
                  <a:srgbClr val="273239"/>
                </a:solidFill>
                <a:effectLst/>
                <a:latin typeface="Nunito" pitchFamily="2" charset="0"/>
              </a:rPr>
              <a:t>acts as an interface that allows proper communication between two programs whereas a web application is a network-based resource responsible for completing a single task. Also, it’s important to know that </a:t>
            </a:r>
            <a:r>
              <a:rPr lang="en-US" b="1" i="0" dirty="0">
                <a:solidFill>
                  <a:srgbClr val="273239"/>
                </a:solidFill>
                <a:effectLst/>
                <a:latin typeface="Nunito" pitchFamily="2" charset="0"/>
              </a:rPr>
              <a:t>“All web services are APIs, but not all APIs are web”.</a:t>
            </a:r>
            <a:endParaRPr lang="en-US" dirty="0"/>
          </a:p>
        </p:txBody>
      </p:sp>
      <p:sp>
        <p:nvSpPr>
          <p:cNvPr id="13" name="TextBox 12">
            <a:extLst>
              <a:ext uri="{FF2B5EF4-FFF2-40B4-BE49-F238E27FC236}">
                <a16:creationId xmlns:a16="http://schemas.microsoft.com/office/drawing/2014/main" id="{A792CF1C-5048-EC00-4E6E-85F05552847F}"/>
              </a:ext>
            </a:extLst>
          </p:cNvPr>
          <p:cNvSpPr txBox="1"/>
          <p:nvPr/>
        </p:nvSpPr>
        <p:spPr>
          <a:xfrm>
            <a:off x="852678" y="6488668"/>
            <a:ext cx="6094476" cy="230832"/>
          </a:xfrm>
          <a:prstGeom prst="rect">
            <a:avLst/>
          </a:prstGeom>
          <a:noFill/>
        </p:spPr>
        <p:txBody>
          <a:bodyPr wrap="square">
            <a:spAutoFit/>
          </a:bodyPr>
          <a:lstStyle/>
          <a:p>
            <a:r>
              <a:rPr lang="en-US" sz="900" dirty="0"/>
              <a:t>https://www.geeksforgeeks.org/what-is-an-api/</a:t>
            </a:r>
          </a:p>
        </p:txBody>
      </p:sp>
    </p:spTree>
    <p:extLst>
      <p:ext uri="{BB962C8B-B14F-4D97-AF65-F5344CB8AC3E}">
        <p14:creationId xmlns:p14="http://schemas.microsoft.com/office/powerpoint/2010/main" val="10938409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C2C07FB-2674-5CB7-B6C6-655717860B8F}"/>
              </a:ext>
            </a:extLst>
          </p:cNvPr>
          <p:cNvPicPr>
            <a:picLocks noChangeAspect="1"/>
          </p:cNvPicPr>
          <p:nvPr/>
        </p:nvPicPr>
        <p:blipFill>
          <a:blip r:embed="rId2"/>
          <a:stretch>
            <a:fillRect/>
          </a:stretch>
        </p:blipFill>
        <p:spPr>
          <a:xfrm>
            <a:off x="102513" y="116048"/>
            <a:ext cx="10242203" cy="4484527"/>
          </a:xfrm>
          <a:prstGeom prst="rect">
            <a:avLst/>
          </a:prstGeom>
        </p:spPr>
      </p:pic>
      <p:sp>
        <p:nvSpPr>
          <p:cNvPr id="9" name="TextBox 8">
            <a:extLst>
              <a:ext uri="{FF2B5EF4-FFF2-40B4-BE49-F238E27FC236}">
                <a16:creationId xmlns:a16="http://schemas.microsoft.com/office/drawing/2014/main" id="{A74C78B6-C9AB-B80A-93DE-690316FA309F}"/>
              </a:ext>
            </a:extLst>
          </p:cNvPr>
          <p:cNvSpPr txBox="1"/>
          <p:nvPr/>
        </p:nvSpPr>
        <p:spPr>
          <a:xfrm>
            <a:off x="413766" y="4784312"/>
            <a:ext cx="9930950" cy="923330"/>
          </a:xfrm>
          <a:prstGeom prst="rect">
            <a:avLst/>
          </a:prstGeom>
          <a:noFill/>
        </p:spPr>
        <p:txBody>
          <a:bodyPr wrap="square">
            <a:spAutoFit/>
          </a:bodyPr>
          <a:lstStyle/>
          <a:p>
            <a:r>
              <a:rPr lang="en-US" b="0" i="0" dirty="0">
                <a:solidFill>
                  <a:srgbClr val="222222"/>
                </a:solidFill>
                <a:effectLst/>
                <a:latin typeface="Helvetica" panose="020B0604020202020204" pitchFamily="34" charset="0"/>
              </a:rPr>
              <a:t>Essentially, the interface allows the computing elements to send information to each other; sometimes it's a one-way bridge (e.g. a mouse sending input signals to a laptop, using a USB socket), but they're more likely to be two-way.</a:t>
            </a:r>
            <a:endParaRPr lang="en-US" dirty="0"/>
          </a:p>
        </p:txBody>
      </p:sp>
    </p:spTree>
    <p:extLst>
      <p:ext uri="{BB962C8B-B14F-4D97-AF65-F5344CB8AC3E}">
        <p14:creationId xmlns:p14="http://schemas.microsoft.com/office/powerpoint/2010/main" val="3074664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types of APIs ">
            <a:extLst>
              <a:ext uri="{FF2B5EF4-FFF2-40B4-BE49-F238E27FC236}">
                <a16:creationId xmlns:a16="http://schemas.microsoft.com/office/drawing/2014/main" id="{ECA983E1-FABA-5479-1DC7-B854961FF3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9382" y="626044"/>
            <a:ext cx="10915650" cy="62960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2D20E21-BE53-B56F-08D6-790C60560042}"/>
              </a:ext>
            </a:extLst>
          </p:cNvPr>
          <p:cNvSpPr txBox="1"/>
          <p:nvPr/>
        </p:nvSpPr>
        <p:spPr>
          <a:xfrm>
            <a:off x="321334" y="186269"/>
            <a:ext cx="6094562" cy="369332"/>
          </a:xfrm>
          <a:prstGeom prst="rect">
            <a:avLst/>
          </a:prstGeom>
          <a:noFill/>
        </p:spPr>
        <p:txBody>
          <a:bodyPr wrap="square">
            <a:spAutoFit/>
          </a:bodyPr>
          <a:lstStyle/>
          <a:p>
            <a:pPr algn="l"/>
            <a:r>
              <a:rPr lang="en-US" dirty="0">
                <a:solidFill>
                  <a:srgbClr val="006580"/>
                </a:solidFill>
                <a:latin typeface="Roboto" panose="02000000000000000000" pitchFamily="2" charset="0"/>
              </a:rPr>
              <a:t>T</a:t>
            </a:r>
            <a:r>
              <a:rPr lang="en-US" b="0" i="0" dirty="0">
                <a:solidFill>
                  <a:srgbClr val="006580"/>
                </a:solidFill>
                <a:effectLst/>
                <a:latin typeface="Roboto" panose="02000000000000000000" pitchFamily="2" charset="0"/>
              </a:rPr>
              <a:t>ypes of APIs by audience</a:t>
            </a:r>
          </a:p>
        </p:txBody>
      </p:sp>
    </p:spTree>
    <p:extLst>
      <p:ext uri="{BB962C8B-B14F-4D97-AF65-F5344CB8AC3E}">
        <p14:creationId xmlns:p14="http://schemas.microsoft.com/office/powerpoint/2010/main" val="1651857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5297BA0C-7D82-255C-15C4-6786E41D53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250" y="414338"/>
            <a:ext cx="6667500" cy="55721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94A9AC5-15A3-A2C2-7478-4CC281D1E2A8}"/>
              </a:ext>
            </a:extLst>
          </p:cNvPr>
          <p:cNvSpPr txBox="1"/>
          <p:nvPr/>
        </p:nvSpPr>
        <p:spPr>
          <a:xfrm>
            <a:off x="8274889" y="509761"/>
            <a:ext cx="2733422" cy="369332"/>
          </a:xfrm>
          <a:prstGeom prst="rect">
            <a:avLst/>
          </a:prstGeom>
          <a:noFill/>
        </p:spPr>
        <p:txBody>
          <a:bodyPr wrap="square">
            <a:spAutoFit/>
          </a:bodyPr>
          <a:lstStyle/>
          <a:p>
            <a:pPr algn="l" latinLnBrk="1"/>
            <a:r>
              <a:rPr lang="en-US" b="0" i="0" u="none" strike="noStrike" dirty="0">
                <a:effectLst/>
                <a:latin typeface="Arial" panose="020B0604020202020204" pitchFamily="34" charset="0"/>
                <a:hlinkClick r:id="rId3"/>
              </a:rPr>
              <a:t>API Traffic Management</a:t>
            </a:r>
          </a:p>
        </p:txBody>
      </p:sp>
      <p:sp>
        <p:nvSpPr>
          <p:cNvPr id="9" name="TextBox 8">
            <a:extLst>
              <a:ext uri="{FF2B5EF4-FFF2-40B4-BE49-F238E27FC236}">
                <a16:creationId xmlns:a16="http://schemas.microsoft.com/office/drawing/2014/main" id="{565772F5-ED47-4178-791C-FDD0CEB0402F}"/>
              </a:ext>
            </a:extLst>
          </p:cNvPr>
          <p:cNvSpPr txBox="1"/>
          <p:nvPr/>
        </p:nvSpPr>
        <p:spPr>
          <a:xfrm>
            <a:off x="8775221" y="4779836"/>
            <a:ext cx="2801261" cy="369332"/>
          </a:xfrm>
          <a:prstGeom prst="rect">
            <a:avLst/>
          </a:prstGeom>
          <a:noFill/>
        </p:spPr>
        <p:txBody>
          <a:bodyPr wrap="square">
            <a:spAutoFit/>
          </a:bodyPr>
          <a:lstStyle/>
          <a:p>
            <a:r>
              <a:rPr lang="en-US" b="1" i="0" dirty="0">
                <a:effectLst/>
                <a:latin typeface="wf_segoe-ui"/>
              </a:rPr>
              <a:t>Azure API Management</a:t>
            </a:r>
            <a:endParaRPr lang="en-US" dirty="0"/>
          </a:p>
        </p:txBody>
      </p:sp>
      <p:pic>
        <p:nvPicPr>
          <p:cNvPr id="13316" name="Picture 4" descr="How Text effect">
            <a:extLst>
              <a:ext uri="{FF2B5EF4-FFF2-40B4-BE49-F238E27FC236}">
                <a16:creationId xmlns:a16="http://schemas.microsoft.com/office/drawing/2014/main" id="{BA0F0458-F788-8FE1-6AB8-2041091DAF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9649341">
            <a:off x="8088704" y="2070340"/>
            <a:ext cx="2745356" cy="1372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5353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4883EE25-BABA-5437-3FA3-D508380CAE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325" y="523875"/>
            <a:ext cx="9503329" cy="481587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51A233D-A735-697F-AE20-A2322D74961F}"/>
              </a:ext>
            </a:extLst>
          </p:cNvPr>
          <p:cNvSpPr txBox="1"/>
          <p:nvPr/>
        </p:nvSpPr>
        <p:spPr>
          <a:xfrm>
            <a:off x="0" y="6627168"/>
            <a:ext cx="11399520" cy="230832"/>
          </a:xfrm>
          <a:prstGeom prst="rect">
            <a:avLst/>
          </a:prstGeom>
          <a:noFill/>
        </p:spPr>
        <p:txBody>
          <a:bodyPr wrap="square">
            <a:spAutoFit/>
          </a:bodyPr>
          <a:lstStyle/>
          <a:p>
            <a:r>
              <a:rPr lang="en-US" sz="900" dirty="0"/>
              <a:t>https://www.oracle.com/cis/cloud/cloud-native/api-management/what-is-api/</a:t>
            </a:r>
          </a:p>
        </p:txBody>
      </p:sp>
      <p:sp>
        <p:nvSpPr>
          <p:cNvPr id="5" name="TextBox 4">
            <a:extLst>
              <a:ext uri="{FF2B5EF4-FFF2-40B4-BE49-F238E27FC236}">
                <a16:creationId xmlns:a16="http://schemas.microsoft.com/office/drawing/2014/main" id="{011A8B53-81BB-A925-B986-D4FEBC4F6B41}"/>
              </a:ext>
            </a:extLst>
          </p:cNvPr>
          <p:cNvSpPr txBox="1"/>
          <p:nvPr/>
        </p:nvSpPr>
        <p:spPr>
          <a:xfrm>
            <a:off x="5956001" y="5284578"/>
            <a:ext cx="6094476" cy="1477328"/>
          </a:xfrm>
          <a:prstGeom prst="rect">
            <a:avLst/>
          </a:prstGeom>
          <a:noFill/>
        </p:spPr>
        <p:txBody>
          <a:bodyPr wrap="square">
            <a:spAutoFit/>
          </a:bodyPr>
          <a:lstStyle/>
          <a:p>
            <a:r>
              <a:rPr lang="en-US" b="0" i="0" dirty="0">
                <a:solidFill>
                  <a:srgbClr val="161513"/>
                </a:solidFill>
                <a:effectLst/>
                <a:latin typeface="OracleSansVF"/>
              </a:rPr>
              <a:t>The gateway provides the visible URL for an API, applies rules (sometimes also called policies) to the use of that API, and then directs the API call to the back-end implementation. Typically, the gateway will be given both the API specification and details of the rules it should apply</a:t>
            </a:r>
            <a:endParaRPr lang="en-US" dirty="0"/>
          </a:p>
        </p:txBody>
      </p:sp>
    </p:spTree>
    <p:extLst>
      <p:ext uri="{BB962C8B-B14F-4D97-AF65-F5344CB8AC3E}">
        <p14:creationId xmlns:p14="http://schemas.microsoft.com/office/powerpoint/2010/main" val="1455288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diagram of a software application&#10;&#10;Description automatically generated">
            <a:extLst>
              <a:ext uri="{FF2B5EF4-FFF2-40B4-BE49-F238E27FC236}">
                <a16:creationId xmlns:a16="http://schemas.microsoft.com/office/drawing/2014/main" id="{3BFFF62C-F655-3C49-2540-D0F385411A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43" y="91440"/>
            <a:ext cx="4844486" cy="6727779"/>
          </a:xfrm>
          <a:prstGeom prst="rect">
            <a:avLst/>
          </a:prstGeom>
        </p:spPr>
      </p:pic>
      <p:sp>
        <p:nvSpPr>
          <p:cNvPr id="9" name="TextBox 8">
            <a:extLst>
              <a:ext uri="{FF2B5EF4-FFF2-40B4-BE49-F238E27FC236}">
                <a16:creationId xmlns:a16="http://schemas.microsoft.com/office/drawing/2014/main" id="{8192EB64-E510-06D0-F3CB-C6593F674EC7}"/>
              </a:ext>
            </a:extLst>
          </p:cNvPr>
          <p:cNvSpPr txBox="1"/>
          <p:nvPr/>
        </p:nvSpPr>
        <p:spPr>
          <a:xfrm>
            <a:off x="5032248" y="311503"/>
            <a:ext cx="6096000" cy="6555641"/>
          </a:xfrm>
          <a:prstGeom prst="rect">
            <a:avLst/>
          </a:prstGeom>
          <a:noFill/>
        </p:spPr>
        <p:txBody>
          <a:bodyPr wrap="square">
            <a:spAutoFit/>
          </a:bodyPr>
          <a:lstStyle/>
          <a:p>
            <a:r>
              <a:rPr lang="en-US" sz="1000" b="0" i="0" dirty="0">
                <a:effectLst/>
                <a:latin typeface="-apple-system"/>
              </a:rPr>
              <a:t>API Gateway: A Deeper Technical Dive</a:t>
            </a:r>
            <a:br>
              <a:rPr lang="en-US" sz="1000" b="0" i="0" dirty="0">
                <a:effectLst/>
                <a:latin typeface="-apple-system"/>
              </a:rPr>
            </a:br>
            <a:br>
              <a:rPr lang="en-US" sz="1000" b="0" i="0" dirty="0">
                <a:effectLst/>
                <a:latin typeface="-apple-system"/>
              </a:rPr>
            </a:br>
            <a:r>
              <a:rPr lang="en-US" sz="1000" b="1" i="0" u="sng" dirty="0">
                <a:effectLst/>
                <a:latin typeface="-apple-system"/>
              </a:rPr>
              <a:t>1. Routing and Request Aggregation:</a:t>
            </a:r>
            <a:br>
              <a:rPr lang="en-US" sz="1000" b="0" i="0" dirty="0">
                <a:effectLst/>
                <a:latin typeface="-apple-system"/>
              </a:rPr>
            </a:br>
            <a:r>
              <a:rPr lang="en-US" sz="1000" b="0" i="0" dirty="0">
                <a:effectLst/>
                <a:latin typeface="-apple-system"/>
              </a:rPr>
              <a:t>API Gateways play a crucial role in handling requests by routing them to the appropriate microservices. For example, if you have separate services for user authentication, product information, and order management, the API Gateway will direct requests to these services based on the request path or other criteria. Furthermore, it can aggregate results from multiple services into a single response to streamline client-side processing.</a:t>
            </a:r>
            <a:br>
              <a:rPr lang="en-US" sz="1000" b="0" i="0" dirty="0">
                <a:effectLst/>
                <a:latin typeface="-apple-system"/>
              </a:rPr>
            </a:br>
            <a:br>
              <a:rPr lang="en-US" sz="1000" b="0" i="0" dirty="0">
                <a:effectLst/>
                <a:latin typeface="-apple-system"/>
              </a:rPr>
            </a:br>
            <a:r>
              <a:rPr lang="en-US" sz="1000" b="1" i="0" u="sng" dirty="0">
                <a:effectLst/>
                <a:latin typeface="-apple-system"/>
              </a:rPr>
              <a:t>2. Load Balancing and Service Discovery:</a:t>
            </a:r>
            <a:br>
              <a:rPr lang="en-US" sz="1000" b="0" i="0" dirty="0">
                <a:effectLst/>
                <a:latin typeface="-apple-system"/>
              </a:rPr>
            </a:br>
            <a:r>
              <a:rPr lang="en-US" sz="1000" b="0" i="0" dirty="0">
                <a:effectLst/>
                <a:latin typeface="-apple-system"/>
              </a:rPr>
              <a:t>In a microservices architecture, a single service might be running on multiple instances for load distribution and redundancy. An API Gateway often includes a load balancer to distribute incoming requests evenly across these instances. It also integrates with service discovery mechanisms to route requests to available service instances dynamically.</a:t>
            </a:r>
            <a:br>
              <a:rPr lang="en-US" sz="1000" b="0" i="0" dirty="0">
                <a:effectLst/>
                <a:latin typeface="-apple-system"/>
              </a:rPr>
            </a:br>
            <a:br>
              <a:rPr lang="en-US" sz="1000" b="0" i="0" dirty="0">
                <a:effectLst/>
                <a:latin typeface="-apple-system"/>
              </a:rPr>
            </a:br>
            <a:r>
              <a:rPr lang="en-US" sz="1000" b="1" i="0" u="sng" dirty="0">
                <a:effectLst/>
                <a:latin typeface="-apple-system"/>
              </a:rPr>
              <a:t>3. Security:</a:t>
            </a:r>
            <a:br>
              <a:rPr lang="en-US" sz="1000" b="0" i="0" dirty="0">
                <a:effectLst/>
                <a:latin typeface="-apple-system"/>
              </a:rPr>
            </a:br>
            <a:r>
              <a:rPr lang="en-US" sz="1000" b="0" i="0" dirty="0">
                <a:effectLst/>
                <a:latin typeface="-apple-system"/>
              </a:rPr>
              <a:t>API Gateways enhance security in several ways:</a:t>
            </a:r>
            <a:br>
              <a:rPr lang="en-US" sz="1000" b="0" i="0" dirty="0">
                <a:effectLst/>
                <a:latin typeface="-apple-system"/>
              </a:rPr>
            </a:br>
            <a:r>
              <a:rPr lang="en-US" sz="1000" b="0" i="0" dirty="0">
                <a:effectLst/>
                <a:latin typeface="-apple-system"/>
              </a:rPr>
              <a:t>- 𝗔𝘂𝘁𝗵𝗲𝗻𝘁𝗶𝗰𝗮𝘁𝗶𝗼𝗻 𝗮𝗻𝗱 𝗔𝘂𝘁𝗵𝗼𝗿𝗶𝘇𝗮𝘁𝗶𝗼𝗻: It can enforce authentication and authorization policies, ensuring that only valid and permitted requests reach backend services.</a:t>
            </a:r>
            <a:br>
              <a:rPr lang="en-US" sz="1000" b="0" i="0" dirty="0">
                <a:effectLst/>
                <a:latin typeface="-apple-system"/>
              </a:rPr>
            </a:br>
            <a:r>
              <a:rPr lang="en-US" sz="1000" b="0" i="0" dirty="0">
                <a:effectLst/>
                <a:latin typeface="-apple-system"/>
              </a:rPr>
              <a:t>- 𝗧𝗵𝗿𝗲𝗮𝘁 𝗣𝗿𝗼𝘁𝗲𝗰𝘁𝗶𝗼𝗻: It acts as a shield against common security threats such as SQL injection, cross-site scripting (XSS), and others by validating request formats and payloads.</a:t>
            </a:r>
            <a:br>
              <a:rPr lang="en-US" sz="1000" b="0" i="0" dirty="0">
                <a:effectLst/>
                <a:latin typeface="-apple-system"/>
              </a:rPr>
            </a:br>
            <a:r>
              <a:rPr lang="en-US" sz="1000" b="0" i="0" dirty="0">
                <a:effectLst/>
                <a:latin typeface="-apple-system"/>
              </a:rPr>
              <a:t>- 𝗥𝗮𝘁𝗲 𝗟𝗶𝗺𝗶𝘁𝗶𝗻𝗴 𝗮𝗻𝗱 𝗤𝘂𝗼𝘁𝗮𝘀: To protect backend services from being overwhelmed by too many requests, the API Gateway can impose rate limits and quotas on clients.</a:t>
            </a:r>
            <a:br>
              <a:rPr lang="en-US" sz="1000" b="0" i="0" dirty="0">
                <a:effectLst/>
                <a:latin typeface="-apple-system"/>
              </a:rPr>
            </a:br>
            <a:br>
              <a:rPr lang="en-US" sz="1000" b="0" i="0" dirty="0">
                <a:effectLst/>
                <a:latin typeface="-apple-system"/>
              </a:rPr>
            </a:br>
            <a:r>
              <a:rPr lang="en-US" sz="1000" b="1" i="0" u="sng" dirty="0">
                <a:effectLst/>
                <a:latin typeface="-apple-system"/>
              </a:rPr>
              <a:t>4. API Transformation and Orchestration:</a:t>
            </a:r>
            <a:br>
              <a:rPr lang="en-US" sz="1000" b="0" i="0" dirty="0">
                <a:effectLst/>
                <a:latin typeface="-apple-system"/>
              </a:rPr>
            </a:br>
            <a:r>
              <a:rPr lang="en-US" sz="1000" b="0" i="0" dirty="0">
                <a:effectLst/>
                <a:latin typeface="-apple-system"/>
              </a:rPr>
              <a:t>API Gateways can transform requests and responses to and from backend services. This includes transforming protocols (e.g., from HTTP to WebSocket), rewriting request paths, or converting data formats. It can also orchestrate complex service interactions, making it easier to implement composite services or workflows.</a:t>
            </a:r>
            <a:br>
              <a:rPr lang="en-US" sz="1000" b="0" i="0" dirty="0">
                <a:effectLst/>
                <a:latin typeface="-apple-system"/>
              </a:rPr>
            </a:br>
            <a:br>
              <a:rPr lang="en-US" sz="1000" b="0" i="0" dirty="0">
                <a:effectLst/>
                <a:latin typeface="-apple-system"/>
              </a:rPr>
            </a:br>
            <a:r>
              <a:rPr lang="en-US" sz="1000" b="1" i="0" u="sng" dirty="0">
                <a:effectLst/>
                <a:latin typeface="-apple-system"/>
              </a:rPr>
              <a:t>5. Monitoring and Analytics:</a:t>
            </a:r>
            <a:br>
              <a:rPr lang="en-US" sz="1000" b="0" i="0" dirty="0">
                <a:effectLst/>
                <a:latin typeface="-apple-system"/>
              </a:rPr>
            </a:br>
            <a:r>
              <a:rPr lang="en-US" sz="1000" b="0" i="0" dirty="0">
                <a:effectLst/>
                <a:latin typeface="-apple-system"/>
              </a:rPr>
              <a:t>As the entry point for all service requests, API Gateways are in a prime position to monitor traffic and gather data. They can track metrics such as request count, response times, and error rates, providing valuable insights for performance optimization and capacity planning.</a:t>
            </a:r>
            <a:br>
              <a:rPr lang="en-US" sz="1000" b="0" i="0" dirty="0">
                <a:effectLst/>
                <a:latin typeface="-apple-system"/>
              </a:rPr>
            </a:br>
            <a:br>
              <a:rPr lang="en-US" sz="1000" b="0" i="0" dirty="0">
                <a:effectLst/>
                <a:latin typeface="-apple-system"/>
              </a:rPr>
            </a:br>
            <a:r>
              <a:rPr lang="en-US" sz="1000" b="1" i="0" u="sng" dirty="0">
                <a:effectLst/>
                <a:latin typeface="-apple-system"/>
              </a:rPr>
              <a:t>6. Caching:</a:t>
            </a:r>
            <a:br>
              <a:rPr lang="en-US" sz="1000" b="0" i="0" dirty="0">
                <a:effectLst/>
                <a:latin typeface="-apple-system"/>
              </a:rPr>
            </a:br>
            <a:r>
              <a:rPr lang="en-US" sz="1000" b="0" i="0" dirty="0">
                <a:effectLst/>
                <a:latin typeface="-apple-system"/>
              </a:rPr>
              <a:t>To reduce the load on backend services and improve response times, API Gateways can cache responses. For instance, data that doesn’t change frequently (like product descriptions in a catalog) can be cached at the gateway level.</a:t>
            </a:r>
            <a:br>
              <a:rPr lang="en-US" sz="1000" b="0" i="0" dirty="0">
                <a:effectLst/>
                <a:latin typeface="-apple-system"/>
              </a:rPr>
            </a:br>
            <a:br>
              <a:rPr lang="en-US" sz="1000" b="0" i="0" dirty="0">
                <a:effectLst/>
                <a:latin typeface="-apple-system"/>
              </a:rPr>
            </a:br>
            <a:r>
              <a:rPr lang="en-US" sz="1000" b="1" i="0" u="sng" dirty="0">
                <a:effectLst/>
                <a:latin typeface="-apple-system"/>
              </a:rPr>
              <a:t>7. Version Management and Canary Releases:</a:t>
            </a:r>
            <a:br>
              <a:rPr lang="en-US" sz="1000" b="0" i="0" dirty="0">
                <a:effectLst/>
                <a:latin typeface="-apple-system"/>
              </a:rPr>
            </a:br>
            <a:r>
              <a:rPr lang="en-US" sz="1000" b="0" i="0" dirty="0">
                <a:effectLst/>
                <a:latin typeface="-apple-system"/>
              </a:rPr>
              <a:t>API Gateways facilitate API versioning, allowing clients to use different versions of an API simultaneously. They also support canary releases (gradual rollouts of new features), directing a subset of traffic to new service versions for testing purposes.</a:t>
            </a:r>
            <a:endParaRPr lang="en-US" sz="1000" dirty="0"/>
          </a:p>
        </p:txBody>
      </p:sp>
    </p:spTree>
    <p:extLst>
      <p:ext uri="{BB962C8B-B14F-4D97-AF65-F5344CB8AC3E}">
        <p14:creationId xmlns:p14="http://schemas.microsoft.com/office/powerpoint/2010/main" val="3129221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6421</TotalTime>
  <Words>1453</Words>
  <Application>Microsoft Office PowerPoint</Application>
  <PresentationFormat>Widescreen</PresentationFormat>
  <Paragraphs>45</Paragraphs>
  <Slides>25</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25</vt:i4>
      </vt:variant>
    </vt:vector>
  </HeadingPairs>
  <TitlesOfParts>
    <vt:vector size="38" baseType="lpstr">
      <vt:lpstr>-apple-system</vt:lpstr>
      <vt:lpstr>Aptos</vt:lpstr>
      <vt:lpstr>Aptos Display</vt:lpstr>
      <vt:lpstr>Arial</vt:lpstr>
      <vt:lpstr>Helvetica</vt:lpstr>
      <vt:lpstr>Nunito</vt:lpstr>
      <vt:lpstr>OracleSansVF</vt:lpstr>
      <vt:lpstr>Roboto</vt:lpstr>
      <vt:lpstr>sohne</vt:lpstr>
      <vt:lpstr>Source Sans 3</vt:lpstr>
      <vt:lpstr>Spectral</vt:lpstr>
      <vt:lpstr>wf_segoe-ui</vt:lpstr>
      <vt:lpstr>Office Theme</vt:lpstr>
      <vt:lpstr>API &amp; Management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API Gateway Flow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API Knowledge 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Sathish Kumar</dc:creator>
  <cp:lastModifiedBy>Sathish Kumar</cp:lastModifiedBy>
  <cp:revision>61</cp:revision>
  <dcterms:created xsi:type="dcterms:W3CDTF">2024-09-30T22:46:50Z</dcterms:created>
  <dcterms:modified xsi:type="dcterms:W3CDTF">2024-10-06T08:20:08Z</dcterms:modified>
</cp:coreProperties>
</file>

<file path=docProps/thumbnail.jpeg>
</file>